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8128000" cy="4572000"/>
  <p:notesSz cx="8128000" cy="4572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25" d="100"/>
          <a:sy n="125" d="100"/>
        </p:scale>
        <p:origin x="629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09600" y="1417320"/>
            <a:ext cx="6908800" cy="960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1F97F4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219200" y="2560320"/>
            <a:ext cx="5689600" cy="1143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194047"/>
            <a:ext cx="1054476" cy="37795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1F97F4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1F97F4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94006" y="1274007"/>
            <a:ext cx="2934335" cy="27730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18181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185920" y="1051560"/>
            <a:ext cx="353568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77523" y="3761232"/>
            <a:ext cx="1630476" cy="81076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86286" y="633983"/>
            <a:ext cx="902095" cy="2234183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74475" y="0"/>
            <a:ext cx="816761" cy="2865120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2453333" y="306324"/>
            <a:ext cx="1234440" cy="0"/>
          </a:xfrm>
          <a:custGeom>
            <a:avLst/>
            <a:gdLst/>
            <a:ahLst/>
            <a:cxnLst/>
            <a:rect l="l" t="t" r="r" b="b"/>
            <a:pathLst>
              <a:path w="1234439">
                <a:moveTo>
                  <a:pt x="0" y="0"/>
                </a:moveTo>
                <a:lnTo>
                  <a:pt x="123428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1F97F4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234285" y="172212"/>
            <a:ext cx="1624965" cy="0"/>
          </a:xfrm>
          <a:custGeom>
            <a:avLst/>
            <a:gdLst/>
            <a:ahLst/>
            <a:cxnLst/>
            <a:rect l="l" t="t" r="r" b="b"/>
            <a:pathLst>
              <a:path w="1624964">
                <a:moveTo>
                  <a:pt x="0" y="0"/>
                </a:moveTo>
                <a:lnTo>
                  <a:pt x="16243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224381" y="0"/>
            <a:ext cx="4904105" cy="4569460"/>
          </a:xfrm>
          <a:custGeom>
            <a:avLst/>
            <a:gdLst/>
            <a:ahLst/>
            <a:cxnLst/>
            <a:rect l="l" t="t" r="r" b="b"/>
            <a:pathLst>
              <a:path w="4904105" h="4569460">
                <a:moveTo>
                  <a:pt x="0" y="0"/>
                </a:moveTo>
                <a:lnTo>
                  <a:pt x="4904231" y="0"/>
                </a:lnTo>
                <a:lnTo>
                  <a:pt x="4904231" y="4568952"/>
                </a:lnTo>
                <a:lnTo>
                  <a:pt x="0" y="4568952"/>
                </a:lnTo>
                <a:lnTo>
                  <a:pt x="0" y="0"/>
                </a:lnTo>
                <a:close/>
              </a:path>
            </a:pathLst>
          </a:custGeom>
          <a:solidFill>
            <a:srgbClr val="DDF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2751" y="253054"/>
            <a:ext cx="4453351" cy="7611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1F97F4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6400" y="1051560"/>
            <a:ext cx="731520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763520" y="4251960"/>
            <a:ext cx="260096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06400" y="4251960"/>
            <a:ext cx="186944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852160" y="4251960"/>
            <a:ext cx="186944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pg"/><Relationship Id="rId3" Type="http://schemas.openxmlformats.org/officeDocument/2006/relationships/image" Target="../media/image8.jpg"/><Relationship Id="rId7" Type="http://schemas.openxmlformats.org/officeDocument/2006/relationships/hyperlink" Target="https://presentations.ai/" TargetMode="External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g"/><Relationship Id="rId11" Type="http://schemas.openxmlformats.org/officeDocument/2006/relationships/image" Target="../media/image15.jp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jp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presentations.ai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presentations.ai/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hyperlink" Target="https://presentations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hyperlink" Target="https://presentations.ai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3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jpg"/><Relationship Id="rId5" Type="http://schemas.openxmlformats.org/officeDocument/2006/relationships/image" Target="../media/image43.png"/><Relationship Id="rId10" Type="http://schemas.openxmlformats.org/officeDocument/2006/relationships/image" Target="../media/image46.png"/><Relationship Id="rId4" Type="http://schemas.openxmlformats.org/officeDocument/2006/relationships/image" Target="../media/image42.jpg"/><Relationship Id="rId9" Type="http://schemas.openxmlformats.org/officeDocument/2006/relationships/hyperlink" Target="https://presentations.ai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6562" y="1159001"/>
            <a:ext cx="2583815" cy="186182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 marR="178435" indent="1270">
              <a:lnSpc>
                <a:spcPct val="82200"/>
              </a:lnSpc>
              <a:spcBef>
                <a:spcPts val="685"/>
              </a:spcBef>
            </a:pPr>
            <a:r>
              <a:rPr sz="2750" dirty="0">
                <a:solidFill>
                  <a:srgbClr val="181818"/>
                </a:solidFill>
              </a:rPr>
              <a:t>NEAT</a:t>
            </a:r>
            <a:r>
              <a:rPr sz="2750" spc="-135" dirty="0">
                <a:solidFill>
                  <a:srgbClr val="181818"/>
                </a:solidFill>
              </a:rPr>
              <a:t> </a:t>
            </a:r>
            <a:r>
              <a:rPr sz="2750" spc="130" dirty="0">
                <a:solidFill>
                  <a:srgbClr val="1C1C1C"/>
                </a:solidFill>
              </a:rPr>
              <a:t>INFLAPPY </a:t>
            </a:r>
            <a:r>
              <a:rPr sz="2900" spc="-10" dirty="0">
                <a:solidFill>
                  <a:srgbClr val="1C1C1C"/>
                </a:solidFill>
              </a:rPr>
              <a:t>BIRD: </a:t>
            </a:r>
            <a:r>
              <a:rPr sz="2800" spc="-20" dirty="0">
                <a:solidFill>
                  <a:srgbClr val="1C1C1C"/>
                </a:solidFill>
              </a:rPr>
              <a:t>INTEGRATING</a:t>
            </a:r>
            <a:r>
              <a:rPr sz="2800" spc="-70" dirty="0">
                <a:solidFill>
                  <a:srgbClr val="1C1C1C"/>
                </a:solidFill>
              </a:rPr>
              <a:t> </a:t>
            </a:r>
            <a:r>
              <a:rPr sz="2800" spc="85" dirty="0">
                <a:solidFill>
                  <a:srgbClr val="1A1A1A"/>
                </a:solidFill>
              </a:rPr>
              <a:t>AI </a:t>
            </a:r>
            <a:r>
              <a:rPr sz="2650" spc="114" dirty="0">
                <a:solidFill>
                  <a:srgbClr val="1C1C1C"/>
                </a:solidFill>
              </a:rPr>
              <a:t>IN</a:t>
            </a:r>
            <a:r>
              <a:rPr sz="2650" spc="-280" dirty="0">
                <a:solidFill>
                  <a:srgbClr val="1C1C1C"/>
                </a:solidFill>
              </a:rPr>
              <a:t> </a:t>
            </a:r>
            <a:r>
              <a:rPr sz="2650" spc="-10" dirty="0">
                <a:solidFill>
                  <a:srgbClr val="1C1C1C"/>
                </a:solidFill>
              </a:rPr>
              <a:t>GAMING</a:t>
            </a:r>
            <a:endParaRPr sz="2650"/>
          </a:p>
          <a:p>
            <a:pPr marL="24765" marR="5080" indent="-1270">
              <a:lnSpc>
                <a:spcPct val="122100"/>
              </a:lnSpc>
              <a:spcBef>
                <a:spcPts val="140"/>
              </a:spcBef>
            </a:pPr>
            <a:r>
              <a:rPr sz="950" dirty="0">
                <a:solidFill>
                  <a:srgbClr val="6B6B6B"/>
                </a:solidFill>
              </a:rPr>
              <a:t>Exploring</a:t>
            </a:r>
            <a:r>
              <a:rPr sz="950" spc="110" dirty="0">
                <a:solidFill>
                  <a:srgbClr val="6B6B6B"/>
                </a:solidFill>
              </a:rPr>
              <a:t> </a:t>
            </a:r>
            <a:r>
              <a:rPr sz="950" dirty="0">
                <a:solidFill>
                  <a:srgbClr val="6E6E6E"/>
                </a:solidFill>
              </a:rPr>
              <a:t>the</a:t>
            </a:r>
            <a:r>
              <a:rPr sz="950" spc="60" dirty="0">
                <a:solidFill>
                  <a:srgbClr val="6E6E6E"/>
                </a:solidFill>
              </a:rPr>
              <a:t> </a:t>
            </a:r>
            <a:r>
              <a:rPr sz="950" dirty="0">
                <a:solidFill>
                  <a:srgbClr val="6E6E6E"/>
                </a:solidFill>
              </a:rPr>
              <a:t>use</a:t>
            </a:r>
            <a:r>
              <a:rPr sz="950" spc="40" dirty="0">
                <a:solidFill>
                  <a:srgbClr val="6E6E6E"/>
                </a:solidFill>
              </a:rPr>
              <a:t> </a:t>
            </a:r>
            <a:r>
              <a:rPr sz="950" dirty="0">
                <a:solidFill>
                  <a:srgbClr val="707070"/>
                </a:solidFill>
              </a:rPr>
              <a:t>of</a:t>
            </a:r>
            <a:r>
              <a:rPr sz="950" spc="60" dirty="0">
                <a:solidFill>
                  <a:srgbClr val="707070"/>
                </a:solidFill>
              </a:rPr>
              <a:t> </a:t>
            </a:r>
            <a:r>
              <a:rPr sz="950" dirty="0">
                <a:solidFill>
                  <a:srgbClr val="6E6E6E"/>
                </a:solidFill>
              </a:rPr>
              <a:t>neural</a:t>
            </a:r>
            <a:r>
              <a:rPr sz="950" spc="85" dirty="0">
                <a:solidFill>
                  <a:srgbClr val="6E6E6E"/>
                </a:solidFill>
              </a:rPr>
              <a:t> </a:t>
            </a:r>
            <a:r>
              <a:rPr sz="950" dirty="0">
                <a:solidFill>
                  <a:srgbClr val="6E6E6E"/>
                </a:solidFill>
              </a:rPr>
              <a:t>networks</a:t>
            </a:r>
            <a:r>
              <a:rPr sz="950" spc="110" dirty="0">
                <a:solidFill>
                  <a:srgbClr val="6E6E6E"/>
                </a:solidFill>
              </a:rPr>
              <a:t> </a:t>
            </a:r>
            <a:r>
              <a:rPr sz="950" dirty="0">
                <a:solidFill>
                  <a:srgbClr val="6E6E6E"/>
                </a:solidFill>
              </a:rPr>
              <a:t>in</a:t>
            </a:r>
            <a:r>
              <a:rPr sz="950" spc="20" dirty="0">
                <a:solidFill>
                  <a:srgbClr val="6E6E6E"/>
                </a:solidFill>
              </a:rPr>
              <a:t> </a:t>
            </a:r>
            <a:r>
              <a:rPr sz="950" spc="-10" dirty="0">
                <a:solidFill>
                  <a:srgbClr val="6E6E6E"/>
                </a:solidFill>
              </a:rPr>
              <a:t>enhancing </a:t>
            </a:r>
            <a:r>
              <a:rPr sz="950" dirty="0">
                <a:solidFill>
                  <a:srgbClr val="6E6E6E"/>
                </a:solidFill>
              </a:rPr>
              <a:t>gameplay</a:t>
            </a:r>
            <a:r>
              <a:rPr sz="950" spc="114" dirty="0">
                <a:solidFill>
                  <a:srgbClr val="6E6E6E"/>
                </a:solidFill>
              </a:rPr>
              <a:t> </a:t>
            </a:r>
            <a:r>
              <a:rPr sz="950" dirty="0">
                <a:solidFill>
                  <a:srgbClr val="6D6D6D"/>
                </a:solidFill>
              </a:rPr>
              <a:t>through</a:t>
            </a:r>
            <a:r>
              <a:rPr sz="950" spc="80" dirty="0">
                <a:solidFill>
                  <a:srgbClr val="6D6D6D"/>
                </a:solidFill>
              </a:rPr>
              <a:t> </a:t>
            </a:r>
            <a:r>
              <a:rPr sz="950" spc="-25" dirty="0">
                <a:solidFill>
                  <a:srgbClr val="6E6E6E"/>
                </a:solidFill>
              </a:rPr>
              <a:t>AI.</a:t>
            </a:r>
            <a:endParaRPr sz="950"/>
          </a:p>
        </p:txBody>
      </p:sp>
      <p:sp>
        <p:nvSpPr>
          <p:cNvPr id="3" name="object 3"/>
          <p:cNvSpPr txBox="1"/>
          <p:nvPr/>
        </p:nvSpPr>
        <p:spPr>
          <a:xfrm>
            <a:off x="424643" y="3891279"/>
            <a:ext cx="42545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0" dirty="0">
                <a:solidFill>
                  <a:srgbClr val="2B95E6"/>
                </a:solidFill>
                <a:latin typeface="Calibri"/>
                <a:cs typeface="Calibri"/>
              </a:rPr>
              <a:t>Ujjual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D374B2-7C71-140A-715A-63E2E387E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"/>
            <a:ext cx="8128000" cy="457014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13103"/>
            <a:ext cx="8124952" cy="33588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2751" y="366521"/>
            <a:ext cx="4135754" cy="353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50" dirty="0"/>
              <a:t>INTRODUCTION</a:t>
            </a:r>
            <a:r>
              <a:rPr sz="2150" spc="80" dirty="0"/>
              <a:t> </a:t>
            </a:r>
            <a:r>
              <a:rPr sz="2150" dirty="0">
                <a:solidFill>
                  <a:srgbClr val="2195F2"/>
                </a:solidFill>
              </a:rPr>
              <a:t>TO</a:t>
            </a:r>
            <a:r>
              <a:rPr sz="2150" spc="-185" dirty="0">
                <a:solidFill>
                  <a:srgbClr val="2195F2"/>
                </a:solidFill>
              </a:rPr>
              <a:t> </a:t>
            </a:r>
            <a:r>
              <a:rPr sz="2150" spc="-20" dirty="0">
                <a:solidFill>
                  <a:srgbClr val="2395F0"/>
                </a:solidFill>
              </a:rPr>
              <a:t>NEAT</a:t>
            </a:r>
            <a:r>
              <a:rPr sz="2150" dirty="0">
                <a:solidFill>
                  <a:srgbClr val="2395F0"/>
                </a:solidFill>
              </a:rPr>
              <a:t> </a:t>
            </a:r>
            <a:r>
              <a:rPr sz="2150" spc="-10" dirty="0"/>
              <a:t>INGAMING</a:t>
            </a:r>
            <a:endParaRPr sz="2150"/>
          </a:p>
        </p:txBody>
      </p:sp>
      <p:sp>
        <p:nvSpPr>
          <p:cNvPr id="4" name="object 4"/>
          <p:cNvSpPr txBox="1"/>
          <p:nvPr/>
        </p:nvSpPr>
        <p:spPr>
          <a:xfrm>
            <a:off x="379454" y="771905"/>
            <a:ext cx="2947035" cy="170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spc="10" dirty="0">
                <a:solidFill>
                  <a:srgbClr val="6E6E6E"/>
                </a:solidFill>
                <a:latin typeface="Calibri"/>
                <a:cs typeface="Calibri"/>
              </a:rPr>
              <a:t>Exploring</a:t>
            </a:r>
            <a:r>
              <a:rPr sz="950" spc="30" dirty="0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sz="950" spc="10" dirty="0">
                <a:solidFill>
                  <a:srgbClr val="6B6B6B"/>
                </a:solidFill>
                <a:latin typeface="Calibri"/>
                <a:cs typeface="Calibri"/>
              </a:rPr>
              <a:t>the</a:t>
            </a:r>
            <a:r>
              <a:rPr sz="950" spc="20" dirty="0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sz="950" spc="10" dirty="0">
                <a:solidFill>
                  <a:srgbClr val="6B6B6B"/>
                </a:solidFill>
                <a:latin typeface="Calibri"/>
                <a:cs typeface="Calibri"/>
              </a:rPr>
              <a:t>Evolution</a:t>
            </a:r>
            <a:r>
              <a:rPr sz="950" spc="25" dirty="0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sz="950" spc="10" dirty="0">
                <a:solidFill>
                  <a:srgbClr val="6E6E6E"/>
                </a:solidFill>
                <a:latin typeface="Calibri"/>
                <a:cs typeface="Calibri"/>
              </a:rPr>
              <a:t>of</a:t>
            </a:r>
            <a:r>
              <a:rPr sz="950" spc="60" dirty="0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sz="950" spc="10" dirty="0">
                <a:solidFill>
                  <a:srgbClr val="6E6E6E"/>
                </a:solidFill>
                <a:latin typeface="Calibri"/>
                <a:cs typeface="Calibri"/>
              </a:rPr>
              <a:t>Neural</a:t>
            </a:r>
            <a:r>
              <a:rPr sz="950" spc="114" dirty="0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sz="950" spc="10" dirty="0">
                <a:solidFill>
                  <a:srgbClr val="6E6E6E"/>
                </a:solidFill>
                <a:latin typeface="Calibri"/>
                <a:cs typeface="Calibri"/>
              </a:rPr>
              <a:t>Networks</a:t>
            </a:r>
            <a:r>
              <a:rPr sz="950" spc="80" dirty="0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sz="950" spc="10" dirty="0">
                <a:solidFill>
                  <a:srgbClr val="6E6E6E"/>
                </a:solidFill>
                <a:latin typeface="Calibri"/>
                <a:cs typeface="Calibri"/>
              </a:rPr>
              <a:t>in</a:t>
            </a:r>
            <a:r>
              <a:rPr sz="950" dirty="0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sz="950" spc="10" dirty="0">
                <a:solidFill>
                  <a:srgbClr val="6D6D6D"/>
                </a:solidFill>
                <a:latin typeface="Calibri"/>
                <a:cs typeface="Calibri"/>
              </a:rPr>
              <a:t>Al</a:t>
            </a:r>
            <a:r>
              <a:rPr sz="950" spc="140" dirty="0">
                <a:solidFill>
                  <a:srgbClr val="6D6D6D"/>
                </a:solidFill>
                <a:latin typeface="Calibri"/>
                <a:cs typeface="Calibri"/>
              </a:rPr>
              <a:t> </a:t>
            </a:r>
            <a:r>
              <a:rPr sz="950" spc="-10" dirty="0">
                <a:solidFill>
                  <a:srgbClr val="6D6D6D"/>
                </a:solidFill>
                <a:latin typeface="Calibri"/>
                <a:cs typeface="Calibri"/>
              </a:rPr>
              <a:t>Gaming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0385" y="1849190"/>
            <a:ext cx="2135505" cy="57912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 indent="544830" algn="just">
              <a:lnSpc>
                <a:spcPct val="127400"/>
              </a:lnSpc>
              <a:spcBef>
                <a:spcPts val="229"/>
              </a:spcBef>
            </a:pPr>
            <a:r>
              <a:rPr sz="950" spc="20" dirty="0">
                <a:solidFill>
                  <a:srgbClr val="181818"/>
                </a:solidFill>
                <a:latin typeface="Calibri"/>
                <a:cs typeface="Calibri"/>
              </a:rPr>
              <a:t>Evolution</a:t>
            </a:r>
            <a:r>
              <a:rPr sz="950" spc="5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50" spc="20" dirty="0">
                <a:solidFill>
                  <a:srgbClr val="181818"/>
                </a:solidFill>
                <a:latin typeface="Calibri"/>
                <a:cs typeface="Calibri"/>
              </a:rPr>
              <a:t>of</a:t>
            </a:r>
            <a:r>
              <a:rPr sz="950" spc="3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50" spc="20" dirty="0">
                <a:solidFill>
                  <a:srgbClr val="181818"/>
                </a:solidFill>
                <a:latin typeface="Calibri"/>
                <a:cs typeface="Calibri"/>
              </a:rPr>
              <a:t>Neural</a:t>
            </a:r>
            <a:r>
              <a:rPr sz="950" spc="3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50" spc="-10" dirty="0">
                <a:solidFill>
                  <a:srgbClr val="181818"/>
                </a:solidFill>
                <a:latin typeface="Calibri"/>
                <a:cs typeface="Calibri"/>
              </a:rPr>
              <a:t>Networks </a:t>
            </a:r>
            <a:r>
              <a:rPr sz="900" spc="-40" dirty="0">
                <a:solidFill>
                  <a:srgbClr val="181818"/>
                </a:solidFill>
                <a:latin typeface="Calibri"/>
                <a:cs typeface="Calibri"/>
              </a:rPr>
              <a:t>Shows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55" dirty="0">
                <a:solidFill>
                  <a:srgbClr val="1A1A1A"/>
                </a:solidFill>
                <a:latin typeface="Calibri"/>
                <a:cs typeface="Calibri"/>
              </a:rPr>
              <a:t>how</a:t>
            </a:r>
            <a:r>
              <a:rPr sz="900" spc="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161616"/>
                </a:solidFill>
                <a:latin typeface="Calibri"/>
                <a:cs typeface="Calibri"/>
              </a:rPr>
              <a:t>NEAT</a:t>
            </a:r>
            <a:r>
              <a:rPr sz="900" spc="-3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181818"/>
                </a:solidFill>
                <a:latin typeface="Calibri"/>
                <a:cs typeface="Calibri"/>
              </a:rPr>
              <a:t>progressively</a:t>
            </a:r>
            <a:r>
              <a:rPr sz="900" spc="6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161616"/>
                </a:solidFill>
                <a:latin typeface="Calibri"/>
                <a:cs typeface="Calibri"/>
              </a:rPr>
              <a:t>improves</a:t>
            </a:r>
            <a:r>
              <a:rPr sz="90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neural</a:t>
            </a:r>
            <a:r>
              <a:rPr sz="900" spc="50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81818"/>
                </a:solidFill>
                <a:latin typeface="Calibri"/>
                <a:cs typeface="Calibri"/>
              </a:rPr>
              <a:t>networks</a:t>
            </a:r>
            <a:r>
              <a:rPr sz="900" spc="-1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181818"/>
                </a:solidFill>
                <a:latin typeface="Calibri"/>
                <a:cs typeface="Calibri"/>
              </a:rPr>
              <a:t>by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 simulating</a:t>
            </a:r>
            <a:r>
              <a:rPr sz="900" spc="4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61616"/>
                </a:solidFill>
                <a:latin typeface="Calibri"/>
                <a:cs typeface="Calibri"/>
              </a:rPr>
              <a:t>evolutionary</a:t>
            </a:r>
            <a:r>
              <a:rPr sz="900" spc="7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51515"/>
                </a:solidFill>
                <a:latin typeface="Calibri"/>
                <a:cs typeface="Calibri"/>
              </a:rPr>
              <a:t>processes.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8082" y="3141373"/>
            <a:ext cx="2113915" cy="579755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570"/>
              </a:spcBef>
            </a:pPr>
            <a:r>
              <a:rPr sz="950" spc="20" dirty="0">
                <a:solidFill>
                  <a:srgbClr val="161616"/>
                </a:solidFill>
                <a:latin typeface="Calibri"/>
                <a:cs typeface="Calibri"/>
              </a:rPr>
              <a:t>Pygame</a:t>
            </a:r>
            <a:r>
              <a:rPr sz="950" spc="5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50" spc="20" dirty="0">
                <a:solidFill>
                  <a:srgbClr val="181818"/>
                </a:solidFill>
                <a:latin typeface="Calibri"/>
                <a:cs typeface="Calibri"/>
              </a:rPr>
              <a:t>and</a:t>
            </a:r>
            <a:r>
              <a:rPr sz="950" spc="7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50" spc="20" dirty="0">
                <a:solidFill>
                  <a:srgbClr val="181818"/>
                </a:solidFill>
                <a:latin typeface="Calibri"/>
                <a:cs typeface="Calibri"/>
              </a:rPr>
              <a:t>Python</a:t>
            </a:r>
            <a:r>
              <a:rPr sz="950" spc="7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50" spc="-10" dirty="0">
                <a:solidFill>
                  <a:srgbClr val="181818"/>
                </a:solidFill>
                <a:latin typeface="Calibri"/>
                <a:cs typeface="Calibri"/>
              </a:rPr>
              <a:t>Integration</a:t>
            </a:r>
            <a:endParaRPr sz="950">
              <a:latin typeface="Calibri"/>
              <a:cs typeface="Calibri"/>
            </a:endParaRPr>
          </a:p>
          <a:p>
            <a:pPr marL="208915" marR="5080" indent="-196850" algn="r">
              <a:lnSpc>
                <a:spcPct val="113300"/>
              </a:lnSpc>
              <a:spcBef>
                <a:spcPts val="300"/>
              </a:spcBef>
            </a:pPr>
            <a:r>
              <a:rPr sz="900" spc="-25" dirty="0">
                <a:solidFill>
                  <a:srgbClr val="181818"/>
                </a:solidFill>
                <a:latin typeface="Calibri"/>
                <a:cs typeface="Calibri"/>
              </a:rPr>
              <a:t>Illustrates</a:t>
            </a:r>
            <a:r>
              <a:rPr sz="900" spc="3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50" dirty="0">
                <a:solidFill>
                  <a:srgbClr val="161616"/>
                </a:solidFill>
                <a:latin typeface="Calibri"/>
                <a:cs typeface="Calibri"/>
              </a:rPr>
              <a:t>the</a:t>
            </a:r>
            <a:r>
              <a:rPr sz="900" spc="-3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61616"/>
                </a:solidFill>
                <a:latin typeface="Calibri"/>
                <a:cs typeface="Calibri"/>
              </a:rPr>
              <a:t>integration</a:t>
            </a:r>
            <a:r>
              <a:rPr sz="900" spc="2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1A1A1A"/>
                </a:solidFill>
                <a:latin typeface="Calibri"/>
                <a:cs typeface="Calibri"/>
              </a:rPr>
              <a:t>of</a:t>
            </a:r>
            <a:r>
              <a:rPr sz="900" spc="-1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181818"/>
                </a:solidFill>
                <a:latin typeface="Calibri"/>
                <a:cs typeface="Calibri"/>
              </a:rPr>
              <a:t>NEAT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A1A1A"/>
                </a:solidFill>
                <a:latin typeface="Calibri"/>
                <a:cs typeface="Calibri"/>
              </a:rPr>
              <a:t>with</a:t>
            </a:r>
            <a:r>
              <a:rPr sz="900" spc="-1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Pygame</a:t>
            </a:r>
            <a:r>
              <a:rPr sz="900" spc="50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45" dirty="0">
                <a:solidFill>
                  <a:srgbClr val="161616"/>
                </a:solidFill>
                <a:latin typeface="Calibri"/>
                <a:cs typeface="Calibri"/>
              </a:rPr>
              <a:t>and</a:t>
            </a:r>
            <a:r>
              <a:rPr sz="900" spc="-2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61616"/>
                </a:solidFill>
                <a:latin typeface="Calibri"/>
                <a:cs typeface="Calibri"/>
              </a:rPr>
              <a:t>Python</a:t>
            </a:r>
            <a:r>
              <a:rPr sz="900" spc="-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181818"/>
                </a:solidFill>
                <a:latin typeface="Calibri"/>
                <a:cs typeface="Calibri"/>
              </a:rPr>
              <a:t>for</a:t>
            </a:r>
            <a:r>
              <a:rPr sz="900" spc="-1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181818"/>
                </a:solidFill>
                <a:latin typeface="Calibri"/>
                <a:cs typeface="Calibri"/>
              </a:rPr>
              <a:t>developing</a:t>
            </a:r>
            <a:r>
              <a:rPr sz="900" spc="2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adaptive</a:t>
            </a:r>
            <a:r>
              <a:rPr sz="900" spc="2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61616"/>
                </a:solidFill>
                <a:latin typeface="Calibri"/>
                <a:cs typeface="Calibri"/>
              </a:rPr>
              <a:t>gaming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96102" y="1123315"/>
            <a:ext cx="2601595" cy="59182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050" dirty="0">
                <a:solidFill>
                  <a:srgbClr val="161616"/>
                </a:solidFill>
                <a:latin typeface="Calibri"/>
                <a:cs typeface="Calibri"/>
              </a:rPr>
              <a:t>NEATAlgorithm</a:t>
            </a:r>
            <a:r>
              <a:rPr sz="1050" spc="10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161616"/>
                </a:solidFill>
                <a:latin typeface="Calibri"/>
                <a:cs typeface="Calibri"/>
              </a:rPr>
              <a:t>Overview</a:t>
            </a:r>
            <a:endParaRPr sz="1050">
              <a:latin typeface="Calibri"/>
              <a:cs typeface="Calibri"/>
            </a:endParaRPr>
          </a:p>
          <a:p>
            <a:pPr marL="15240" marR="5080" indent="1270">
              <a:lnSpc>
                <a:spcPct val="115599"/>
              </a:lnSpc>
              <a:spcBef>
                <a:spcPts val="235"/>
              </a:spcBef>
            </a:pPr>
            <a:r>
              <a:rPr sz="900" dirty="0">
                <a:solidFill>
                  <a:srgbClr val="181818"/>
                </a:solidFill>
                <a:latin typeface="Calibri"/>
                <a:cs typeface="Calibri"/>
              </a:rPr>
              <a:t>NEAT</a:t>
            </a:r>
            <a:r>
              <a:rPr sz="900" spc="-20" dirty="0">
                <a:solidFill>
                  <a:srgbClr val="181818"/>
                </a:solidFill>
                <a:latin typeface="Calibri"/>
                <a:cs typeface="Calibri"/>
              </a:rPr>
              <a:t> is </a:t>
            </a:r>
            <a:r>
              <a:rPr sz="900" spc="-30" dirty="0">
                <a:solidFill>
                  <a:srgbClr val="181818"/>
                </a:solidFill>
                <a:latin typeface="Calibri"/>
                <a:cs typeface="Calibri"/>
              </a:rPr>
              <a:t>a</a:t>
            </a:r>
            <a:r>
              <a:rPr sz="900" spc="-5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55" dirty="0">
                <a:solidFill>
                  <a:srgbClr val="181818"/>
                </a:solidFill>
                <a:latin typeface="Calibri"/>
                <a:cs typeface="Calibri"/>
              </a:rPr>
              <a:t>method</a:t>
            </a:r>
            <a:r>
              <a:rPr sz="900" spc="4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81818"/>
                </a:solidFill>
                <a:latin typeface="Calibri"/>
                <a:cs typeface="Calibri"/>
              </a:rPr>
              <a:t>that</a:t>
            </a:r>
            <a:r>
              <a:rPr sz="900" spc="-1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81818"/>
                </a:solidFill>
                <a:latin typeface="Calibri"/>
                <a:cs typeface="Calibri"/>
              </a:rPr>
              <a:t>evolves</a:t>
            </a:r>
            <a:r>
              <a:rPr sz="900" spc="1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61616"/>
                </a:solidFill>
                <a:latin typeface="Calibri"/>
                <a:cs typeface="Calibri"/>
              </a:rPr>
              <a:t>neural</a:t>
            </a:r>
            <a:r>
              <a:rPr sz="90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networks,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 optimizing</a:t>
            </a:r>
            <a:r>
              <a:rPr sz="900" spc="50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181818"/>
                </a:solidFill>
                <a:latin typeface="Calibri"/>
                <a:cs typeface="Calibri"/>
              </a:rPr>
              <a:t>AI</a:t>
            </a:r>
            <a:r>
              <a:rPr sz="900" spc="-4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61616"/>
                </a:solidFill>
                <a:latin typeface="Calibri"/>
                <a:cs typeface="Calibri"/>
              </a:rPr>
              <a:t>performance</a:t>
            </a:r>
            <a:r>
              <a:rPr sz="900" spc="5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161616"/>
                </a:solidFill>
                <a:latin typeface="Calibri"/>
                <a:cs typeface="Calibri"/>
              </a:rPr>
              <a:t>through</a:t>
            </a:r>
            <a:r>
              <a:rPr sz="90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A1A1A"/>
                </a:solidFill>
                <a:latin typeface="Calibri"/>
                <a:cs typeface="Calibri"/>
              </a:rPr>
              <a:t>genetic</a:t>
            </a:r>
            <a:r>
              <a:rPr sz="90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algorithms.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01200" y="2494915"/>
            <a:ext cx="2219960" cy="59499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050" spc="-10" dirty="0">
                <a:solidFill>
                  <a:srgbClr val="161616"/>
                </a:solidFill>
                <a:latin typeface="Calibri"/>
                <a:cs typeface="Calibri"/>
              </a:rPr>
              <a:t>Adaptive</a:t>
            </a:r>
            <a:r>
              <a:rPr sz="1050" spc="-4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181818"/>
                </a:solidFill>
                <a:latin typeface="Calibri"/>
                <a:cs typeface="Calibri"/>
              </a:rPr>
              <a:t>AI</a:t>
            </a:r>
            <a:r>
              <a:rPr sz="1050" spc="6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161616"/>
                </a:solidFill>
                <a:latin typeface="Calibri"/>
                <a:cs typeface="Calibri"/>
              </a:rPr>
              <a:t>Agents</a:t>
            </a:r>
            <a:endParaRPr sz="1050">
              <a:latin typeface="Calibri"/>
              <a:cs typeface="Calibri"/>
            </a:endParaRPr>
          </a:p>
          <a:p>
            <a:pPr marL="12700" marR="5080" indent="1270">
              <a:lnSpc>
                <a:spcPct val="117800"/>
              </a:lnSpc>
              <a:spcBef>
                <a:spcPts val="210"/>
              </a:spcBef>
            </a:pPr>
            <a:r>
              <a:rPr sz="900" spc="-25" dirty="0">
                <a:solidFill>
                  <a:srgbClr val="1A1A1A"/>
                </a:solidFill>
                <a:latin typeface="Calibri"/>
                <a:cs typeface="Calibri"/>
              </a:rPr>
              <a:t>Displays</a:t>
            </a:r>
            <a:r>
              <a:rPr sz="900" spc="1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181818"/>
                </a:solidFill>
                <a:latin typeface="Calibri"/>
                <a:cs typeface="Calibri"/>
              </a:rPr>
              <a:t>how</a:t>
            </a:r>
            <a:r>
              <a:rPr sz="900" spc="-2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1A1A1A"/>
                </a:solidFill>
                <a:latin typeface="Calibri"/>
                <a:cs typeface="Calibri"/>
              </a:rPr>
              <a:t>AI</a:t>
            </a:r>
            <a:r>
              <a:rPr sz="900" spc="-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A1A1A"/>
                </a:solidFill>
                <a:latin typeface="Calibri"/>
                <a:cs typeface="Calibri"/>
              </a:rPr>
              <a:t>agents</a:t>
            </a:r>
            <a:r>
              <a:rPr sz="900" spc="-2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181818"/>
                </a:solidFill>
                <a:latin typeface="Calibri"/>
                <a:cs typeface="Calibri"/>
              </a:rPr>
              <a:t>adapt</a:t>
            </a:r>
            <a:r>
              <a:rPr sz="900" spc="1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61616"/>
                </a:solidFill>
                <a:latin typeface="Calibri"/>
                <a:cs typeface="Calibri"/>
              </a:rPr>
              <a:t>their</a:t>
            </a:r>
            <a:r>
              <a:rPr sz="900" spc="3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151515"/>
                </a:solidFill>
                <a:latin typeface="Calibri"/>
                <a:cs typeface="Calibri"/>
              </a:rPr>
              <a:t>strategies</a:t>
            </a:r>
            <a:r>
              <a:rPr sz="900" spc="10" dirty="0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1A1A1A"/>
                </a:solidFill>
                <a:latin typeface="Calibri"/>
                <a:cs typeface="Calibri"/>
              </a:rPr>
              <a:t>over</a:t>
            </a:r>
            <a:r>
              <a:rPr sz="900" spc="50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55" dirty="0">
                <a:solidFill>
                  <a:srgbClr val="181818"/>
                </a:solidFill>
                <a:latin typeface="Calibri"/>
                <a:cs typeface="Calibri"/>
              </a:rPr>
              <a:t>time,</a:t>
            </a:r>
            <a:r>
              <a:rPr sz="900" spc="-4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enhancing</a:t>
            </a:r>
            <a:r>
              <a:rPr sz="900" spc="2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45" dirty="0">
                <a:solidFill>
                  <a:srgbClr val="181818"/>
                </a:solidFill>
                <a:latin typeface="Calibri"/>
                <a:cs typeface="Calibri"/>
              </a:rPr>
              <a:t>gameplay</a:t>
            </a:r>
            <a:r>
              <a:rPr sz="900" spc="3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effectiveness.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74C21A-9A45-0742-D1FC-A79EBE23D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6"/>
            <a:ext cx="8128000" cy="457014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194047"/>
            <a:ext cx="1054476" cy="37795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1904" y="2825495"/>
            <a:ext cx="429714" cy="42976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84380" y="2825495"/>
            <a:ext cx="432761" cy="4297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1904" y="2060448"/>
            <a:ext cx="435809" cy="44500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84380" y="2072639"/>
            <a:ext cx="417523" cy="429768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460190" y="1723644"/>
            <a:ext cx="344805" cy="0"/>
          </a:xfrm>
          <a:custGeom>
            <a:avLst/>
            <a:gdLst/>
            <a:ahLst/>
            <a:cxnLst/>
            <a:rect l="l" t="t" r="r" b="b"/>
            <a:pathLst>
              <a:path w="344805">
                <a:moveTo>
                  <a:pt x="0" y="0"/>
                </a:moveTo>
                <a:lnTo>
                  <a:pt x="344380" y="0"/>
                </a:lnTo>
              </a:path>
            </a:pathLst>
          </a:custGeom>
          <a:ln w="9144">
            <a:solidFill>
              <a:srgbClr val="48BC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99809" y="169163"/>
            <a:ext cx="1624965" cy="0"/>
          </a:xfrm>
          <a:custGeom>
            <a:avLst/>
            <a:gdLst/>
            <a:ahLst/>
            <a:cxnLst/>
            <a:rect l="l" t="t" r="r" b="b"/>
            <a:pathLst>
              <a:path w="1624965">
                <a:moveTo>
                  <a:pt x="0" y="0"/>
                </a:moveTo>
                <a:lnTo>
                  <a:pt x="16243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613333" y="4194047"/>
            <a:ext cx="1350645" cy="21082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4191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330"/>
              </a:spcBef>
              <a:tabLst>
                <a:tab pos="671195" algn="l"/>
              </a:tabLst>
            </a:pPr>
            <a:r>
              <a:rPr sz="650" spc="-85" dirty="0">
                <a:solidFill>
                  <a:srgbClr val="FFFFFF"/>
                </a:solidFill>
                <a:latin typeface="Courier New"/>
                <a:cs typeface="Courier New"/>
                <a:hlinkClick r:id="rId7"/>
              </a:rPr>
              <a:t>^œn'ea</a:t>
            </a:r>
            <a:r>
              <a:rPr sz="650" spc="-65" dirty="0">
                <a:solidFill>
                  <a:srgbClr val="FFFFFF"/>
                </a:solidFill>
                <a:latin typeface="Courier New"/>
                <a:cs typeface="Courier New"/>
                <a:hlinkClick r:id="rId7"/>
              </a:rPr>
              <a:t> </a:t>
            </a:r>
            <a:r>
              <a:rPr sz="650" spc="-20" dirty="0">
                <a:solidFill>
                  <a:srgbClr val="FFFFFF"/>
                </a:solidFill>
                <a:latin typeface="Courier New"/>
                <a:cs typeface="Courier New"/>
                <a:hlinkClick r:id="rId7"/>
              </a:rPr>
              <a:t>1°nç</a:t>
            </a:r>
            <a:r>
              <a:rPr sz="650" dirty="0">
                <a:solidFill>
                  <a:srgbClr val="FFFFFF"/>
                </a:solidFill>
                <a:latin typeface="Courier New"/>
                <a:cs typeface="Courier New"/>
                <a:hlinkClick r:id="rId7"/>
              </a:rPr>
              <a:t>	</a:t>
            </a:r>
            <a:r>
              <a:rPr sz="650" spc="-25" dirty="0">
                <a:solidFill>
                  <a:srgbClr val="FFFFFF"/>
                </a:solidFill>
                <a:latin typeface="Courier New"/>
                <a:cs typeface="Courier New"/>
                <a:hlinkClick r:id="rId7"/>
              </a:rPr>
              <a:t>preseutotions</a:t>
            </a:r>
            <a:endParaRPr sz="650">
              <a:latin typeface="Courier New"/>
              <a:cs typeface="Courier New"/>
            </a:endParaRPr>
          </a:p>
        </p:txBody>
      </p: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45523" y="3675888"/>
            <a:ext cx="231619" cy="286511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4242285" y="1316736"/>
            <a:ext cx="326390" cy="429895"/>
            <a:chOff x="4242285" y="1316736"/>
            <a:chExt cx="326390" cy="429895"/>
          </a:xfrm>
        </p:grpSpPr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98285" y="1316736"/>
              <a:ext cx="70095" cy="27127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42285" y="1316736"/>
              <a:ext cx="79238" cy="27127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42285" y="1490472"/>
              <a:ext cx="292571" cy="256031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451047" y="1325880"/>
            <a:ext cx="411480" cy="390525"/>
            <a:chOff x="451047" y="1325880"/>
            <a:chExt cx="411480" cy="390525"/>
          </a:xfrm>
        </p:grpSpPr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2857" y="1325880"/>
              <a:ext cx="39619" cy="6705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1047" y="1426464"/>
              <a:ext cx="374857" cy="289559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990"/>
              </a:spcBef>
            </a:pPr>
            <a:r>
              <a:rPr sz="2150" spc="70" dirty="0"/>
              <a:t>FLAPPY</a:t>
            </a:r>
            <a:r>
              <a:rPr sz="2150" spc="-105" dirty="0"/>
              <a:t> </a:t>
            </a:r>
            <a:r>
              <a:rPr sz="2150" dirty="0">
                <a:solidFill>
                  <a:srgbClr val="2195F4"/>
                </a:solidFill>
              </a:rPr>
              <a:t>BIRD</a:t>
            </a:r>
            <a:r>
              <a:rPr sz="2150" spc="-105" dirty="0">
                <a:solidFill>
                  <a:srgbClr val="2195F4"/>
                </a:solidFill>
              </a:rPr>
              <a:t> </a:t>
            </a:r>
            <a:r>
              <a:rPr sz="2150" spc="-40" dirty="0">
                <a:solidFill>
                  <a:srgbClr val="2195F2"/>
                </a:solidFill>
              </a:rPr>
              <a:t>GAME</a:t>
            </a:r>
            <a:r>
              <a:rPr sz="2150" spc="-90" dirty="0">
                <a:solidFill>
                  <a:srgbClr val="2195F2"/>
                </a:solidFill>
              </a:rPr>
              <a:t> </a:t>
            </a:r>
            <a:r>
              <a:rPr sz="2150" spc="-10" dirty="0">
                <a:solidFill>
                  <a:srgbClr val="2195F2"/>
                </a:solidFill>
              </a:rPr>
              <a:t>OVERVIEW</a:t>
            </a:r>
            <a:endParaRPr sz="2150"/>
          </a:p>
          <a:p>
            <a:pPr marL="67945">
              <a:lnSpc>
                <a:spcPct val="100000"/>
              </a:lnSpc>
              <a:spcBef>
                <a:spcPts val="375"/>
              </a:spcBef>
            </a:pPr>
            <a:r>
              <a:rPr sz="900" spc="85" dirty="0">
                <a:solidFill>
                  <a:srgbClr val="6B6B6B"/>
                </a:solidFill>
              </a:rPr>
              <a:t>NEAT</a:t>
            </a:r>
            <a:r>
              <a:rPr sz="900" spc="100" dirty="0">
                <a:solidFill>
                  <a:srgbClr val="6B6B6B"/>
                </a:solidFill>
              </a:rPr>
              <a:t> </a:t>
            </a:r>
            <a:r>
              <a:rPr sz="900" spc="10" dirty="0">
                <a:solidFill>
                  <a:srgbClr val="6E6E6E"/>
                </a:solidFill>
              </a:rPr>
              <a:t>in</a:t>
            </a:r>
            <a:r>
              <a:rPr sz="900" spc="65" dirty="0">
                <a:solidFill>
                  <a:srgbClr val="6E6E6E"/>
                </a:solidFill>
              </a:rPr>
              <a:t> </a:t>
            </a:r>
            <a:r>
              <a:rPr sz="900" spc="10" dirty="0">
                <a:solidFill>
                  <a:srgbClr val="6D6D6D"/>
                </a:solidFill>
              </a:rPr>
              <a:t>Flappy</a:t>
            </a:r>
            <a:r>
              <a:rPr sz="900" spc="125" dirty="0">
                <a:solidFill>
                  <a:srgbClr val="6D6D6D"/>
                </a:solidFill>
              </a:rPr>
              <a:t> </a:t>
            </a:r>
            <a:r>
              <a:rPr sz="900" spc="10" dirty="0">
                <a:solidFill>
                  <a:srgbClr val="6E6E6E"/>
                </a:solidFill>
              </a:rPr>
              <a:t>Bird:</a:t>
            </a:r>
            <a:r>
              <a:rPr sz="900" spc="90" dirty="0">
                <a:solidFill>
                  <a:srgbClr val="6E6E6E"/>
                </a:solidFill>
              </a:rPr>
              <a:t> </a:t>
            </a:r>
            <a:r>
              <a:rPr sz="900" spc="10" dirty="0">
                <a:solidFill>
                  <a:srgbClr val="6E6E6E"/>
                </a:solidFill>
              </a:rPr>
              <a:t>Integrating</a:t>
            </a:r>
            <a:r>
              <a:rPr sz="900" spc="175" dirty="0">
                <a:solidFill>
                  <a:srgbClr val="6E6E6E"/>
                </a:solidFill>
              </a:rPr>
              <a:t> </a:t>
            </a:r>
            <a:r>
              <a:rPr sz="900" spc="10" dirty="0">
                <a:solidFill>
                  <a:srgbClr val="6D6D6D"/>
                </a:solidFill>
              </a:rPr>
              <a:t>AI</a:t>
            </a:r>
            <a:r>
              <a:rPr sz="900" spc="155" dirty="0">
                <a:solidFill>
                  <a:srgbClr val="6D6D6D"/>
                </a:solidFill>
              </a:rPr>
              <a:t> </a:t>
            </a:r>
            <a:r>
              <a:rPr sz="900" spc="10" dirty="0">
                <a:solidFill>
                  <a:srgbClr val="6E6E6E"/>
                </a:solidFill>
              </a:rPr>
              <a:t>in</a:t>
            </a:r>
            <a:r>
              <a:rPr sz="900" spc="50" dirty="0">
                <a:solidFill>
                  <a:srgbClr val="6E6E6E"/>
                </a:solidFill>
              </a:rPr>
              <a:t> </a:t>
            </a:r>
            <a:r>
              <a:rPr sz="900" spc="-10" dirty="0">
                <a:solidFill>
                  <a:srgbClr val="6E6E6E"/>
                </a:solidFill>
              </a:rPr>
              <a:t>Gaming</a:t>
            </a:r>
            <a:endParaRPr sz="900"/>
          </a:p>
        </p:txBody>
      </p:sp>
      <p:sp>
        <p:nvSpPr>
          <p:cNvPr id="19" name="object 19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585"/>
              </a:spcBef>
            </a:pPr>
            <a:r>
              <a:rPr dirty="0">
                <a:solidFill>
                  <a:srgbClr val="1A1A1A"/>
                </a:solidFill>
              </a:rPr>
              <a:t>Game</a:t>
            </a:r>
            <a:r>
              <a:rPr spc="-25" dirty="0">
                <a:solidFill>
                  <a:srgbClr val="1A1A1A"/>
                </a:solidFill>
              </a:rPr>
              <a:t> </a:t>
            </a:r>
            <a:r>
              <a:rPr spc="-10" dirty="0"/>
              <a:t>Simplicity</a:t>
            </a:r>
          </a:p>
          <a:p>
            <a:pPr marL="17145">
              <a:lnSpc>
                <a:spcPct val="100000"/>
              </a:lnSpc>
              <a:spcBef>
                <a:spcPts val="434"/>
              </a:spcBef>
            </a:pPr>
            <a:r>
              <a:rPr sz="900" spc="-30" dirty="0">
                <a:solidFill>
                  <a:srgbClr val="1A1A1A"/>
                </a:solidFill>
              </a:rPr>
              <a:t>Flappy</a:t>
            </a:r>
            <a:r>
              <a:rPr sz="900" spc="-10" dirty="0">
                <a:solidFill>
                  <a:srgbClr val="1A1A1A"/>
                </a:solidFill>
              </a:rPr>
              <a:t> Bird</a:t>
            </a:r>
            <a:r>
              <a:rPr sz="900" spc="-30" dirty="0">
                <a:solidFill>
                  <a:srgbClr val="1A1A1A"/>
                </a:solidFill>
              </a:rPr>
              <a:t> </a:t>
            </a:r>
            <a:r>
              <a:rPr sz="900" spc="-20" dirty="0">
                <a:solidFill>
                  <a:srgbClr val="1A1A1A"/>
                </a:solidFill>
              </a:rPr>
              <a:t>is </a:t>
            </a:r>
            <a:r>
              <a:rPr sz="900" dirty="0">
                <a:solidFill>
                  <a:srgbClr val="1A1A1A"/>
                </a:solidFill>
              </a:rPr>
              <a:t>a</a:t>
            </a:r>
            <a:r>
              <a:rPr sz="900" spc="-105" dirty="0">
                <a:solidFill>
                  <a:srgbClr val="1A1A1A"/>
                </a:solidFill>
              </a:rPr>
              <a:t> </a:t>
            </a:r>
            <a:r>
              <a:rPr sz="900" spc="-40" dirty="0">
                <a:solidFill>
                  <a:srgbClr val="1A1A1A"/>
                </a:solidFill>
              </a:rPr>
              <a:t>simple </a:t>
            </a:r>
            <a:r>
              <a:rPr sz="900" spc="-20" dirty="0"/>
              <a:t>yet </a:t>
            </a:r>
            <a:r>
              <a:rPr sz="900" spc="-35" dirty="0"/>
              <a:t>challenging</a:t>
            </a:r>
            <a:r>
              <a:rPr sz="900" spc="50" dirty="0"/>
              <a:t> </a:t>
            </a:r>
            <a:r>
              <a:rPr sz="900" spc="-60" dirty="0">
                <a:solidFill>
                  <a:srgbClr val="1A1A1A"/>
                </a:solidFill>
              </a:rPr>
              <a:t>game</a:t>
            </a:r>
            <a:r>
              <a:rPr sz="900" spc="20" dirty="0">
                <a:solidFill>
                  <a:srgbClr val="1A1A1A"/>
                </a:solidFill>
              </a:rPr>
              <a:t> </a:t>
            </a:r>
            <a:r>
              <a:rPr sz="900" spc="-30" dirty="0"/>
              <a:t>that</a:t>
            </a:r>
            <a:r>
              <a:rPr sz="900" spc="-15" dirty="0"/>
              <a:t> </a:t>
            </a:r>
            <a:r>
              <a:rPr sz="900" spc="-25" dirty="0">
                <a:solidFill>
                  <a:srgbClr val="1A1A1A"/>
                </a:solidFill>
              </a:rPr>
              <a:t>tests</a:t>
            </a:r>
            <a:r>
              <a:rPr sz="900" spc="-20" dirty="0">
                <a:solidFill>
                  <a:srgbClr val="1A1A1A"/>
                </a:solidFill>
              </a:rPr>
              <a:t> </a:t>
            </a:r>
            <a:r>
              <a:rPr sz="900" spc="-30" dirty="0">
                <a:solidFill>
                  <a:srgbClr val="1A1A1A"/>
                </a:solidFill>
              </a:rPr>
              <a:t>player</a:t>
            </a:r>
            <a:r>
              <a:rPr sz="900" spc="20" dirty="0">
                <a:solidFill>
                  <a:srgbClr val="1A1A1A"/>
                </a:solidFill>
              </a:rPr>
              <a:t> </a:t>
            </a:r>
            <a:r>
              <a:rPr sz="900" spc="-10" dirty="0"/>
              <a:t>skills.</a:t>
            </a:r>
            <a:endParaRPr sz="900"/>
          </a:p>
          <a:p>
            <a:pPr>
              <a:lnSpc>
                <a:spcPct val="100000"/>
              </a:lnSpc>
            </a:pPr>
            <a:endParaRPr sz="900"/>
          </a:p>
          <a:p>
            <a:pPr>
              <a:lnSpc>
                <a:spcPct val="100000"/>
              </a:lnSpc>
              <a:spcBef>
                <a:spcPts val="385"/>
              </a:spcBef>
            </a:pPr>
            <a:endParaRPr sz="900"/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spc="-25" dirty="0">
                <a:solidFill>
                  <a:srgbClr val="151515"/>
                </a:solidFill>
              </a:rPr>
              <a:t>Development</a:t>
            </a:r>
            <a:r>
              <a:rPr sz="1050" spc="25" dirty="0">
                <a:solidFill>
                  <a:srgbClr val="151515"/>
                </a:solidFill>
              </a:rPr>
              <a:t> </a:t>
            </a:r>
            <a:r>
              <a:rPr sz="1050" spc="-10" dirty="0">
                <a:solidFill>
                  <a:srgbClr val="161616"/>
                </a:solidFill>
              </a:rPr>
              <a:t>Framework</a:t>
            </a:r>
            <a:endParaRPr sz="1050"/>
          </a:p>
          <a:p>
            <a:pPr marL="15240" marR="118110" indent="4445">
              <a:lnSpc>
                <a:spcPct val="113300"/>
              </a:lnSpc>
              <a:spcBef>
                <a:spcPts val="254"/>
              </a:spcBef>
            </a:pPr>
            <a:r>
              <a:rPr sz="900" spc="-40" dirty="0">
                <a:solidFill>
                  <a:srgbClr val="1A1A1A"/>
                </a:solidFill>
              </a:rPr>
              <a:t>The</a:t>
            </a:r>
            <a:r>
              <a:rPr sz="900" spc="-25" dirty="0">
                <a:solidFill>
                  <a:srgbClr val="1A1A1A"/>
                </a:solidFill>
              </a:rPr>
              <a:t> </a:t>
            </a:r>
            <a:r>
              <a:rPr sz="900" spc="-55" dirty="0"/>
              <a:t>game</a:t>
            </a:r>
            <a:r>
              <a:rPr sz="900" spc="-15" dirty="0"/>
              <a:t> </a:t>
            </a:r>
            <a:r>
              <a:rPr sz="900" spc="-20" dirty="0"/>
              <a:t>is</a:t>
            </a:r>
            <a:r>
              <a:rPr sz="900" spc="-30" dirty="0"/>
              <a:t> </a:t>
            </a:r>
            <a:r>
              <a:rPr sz="900" spc="-45" dirty="0">
                <a:solidFill>
                  <a:srgbClr val="161616"/>
                </a:solidFill>
              </a:rPr>
              <a:t>developed</a:t>
            </a:r>
            <a:r>
              <a:rPr sz="900" spc="5" dirty="0">
                <a:solidFill>
                  <a:srgbClr val="161616"/>
                </a:solidFill>
              </a:rPr>
              <a:t> </a:t>
            </a:r>
            <a:r>
              <a:rPr sz="900" spc="-25" dirty="0">
                <a:solidFill>
                  <a:srgbClr val="131313"/>
                </a:solidFill>
              </a:rPr>
              <a:t>using</a:t>
            </a:r>
            <a:r>
              <a:rPr sz="900" spc="-5" dirty="0">
                <a:solidFill>
                  <a:srgbClr val="131313"/>
                </a:solidFill>
              </a:rPr>
              <a:t> </a:t>
            </a:r>
            <a:r>
              <a:rPr sz="900" spc="-40" dirty="0">
                <a:solidFill>
                  <a:srgbClr val="161616"/>
                </a:solidFill>
              </a:rPr>
              <a:t>Pygame,</a:t>
            </a:r>
            <a:r>
              <a:rPr sz="900" spc="10" dirty="0">
                <a:solidFill>
                  <a:srgbClr val="161616"/>
                </a:solidFill>
              </a:rPr>
              <a:t> </a:t>
            </a:r>
            <a:r>
              <a:rPr sz="900" spc="-60" dirty="0"/>
              <a:t>a</a:t>
            </a:r>
            <a:r>
              <a:rPr sz="900" spc="-55" dirty="0"/>
              <a:t> </a:t>
            </a:r>
            <a:r>
              <a:rPr sz="900" spc="-35" dirty="0"/>
              <a:t>popular</a:t>
            </a:r>
            <a:r>
              <a:rPr sz="900" spc="10" dirty="0"/>
              <a:t> </a:t>
            </a:r>
            <a:r>
              <a:rPr sz="900" spc="-25" dirty="0">
                <a:solidFill>
                  <a:srgbClr val="161616"/>
                </a:solidFill>
              </a:rPr>
              <a:t>library</a:t>
            </a:r>
            <a:r>
              <a:rPr sz="900" spc="20" dirty="0">
                <a:solidFill>
                  <a:srgbClr val="161616"/>
                </a:solidFill>
              </a:rPr>
              <a:t> </a:t>
            </a:r>
            <a:r>
              <a:rPr sz="900" spc="-20" dirty="0">
                <a:solidFill>
                  <a:srgbClr val="1A1A1A"/>
                </a:solidFill>
              </a:rPr>
              <a:t>for</a:t>
            </a:r>
            <a:r>
              <a:rPr sz="900" dirty="0">
                <a:solidFill>
                  <a:srgbClr val="1A1A1A"/>
                </a:solidFill>
              </a:rPr>
              <a:t> </a:t>
            </a:r>
            <a:r>
              <a:rPr sz="900" spc="-20" dirty="0">
                <a:solidFill>
                  <a:srgbClr val="161616"/>
                </a:solidFill>
              </a:rPr>
              <a:t>game</a:t>
            </a:r>
            <a:r>
              <a:rPr sz="900" spc="500" dirty="0">
                <a:solidFill>
                  <a:srgbClr val="161616"/>
                </a:solidFill>
              </a:rPr>
              <a:t> </a:t>
            </a:r>
            <a:r>
              <a:rPr sz="900" spc="-45" dirty="0"/>
              <a:t>development</a:t>
            </a:r>
            <a:r>
              <a:rPr sz="900" spc="55" dirty="0"/>
              <a:t> </a:t>
            </a:r>
            <a:r>
              <a:rPr sz="900" spc="-35" dirty="0"/>
              <a:t>in </a:t>
            </a:r>
            <a:r>
              <a:rPr sz="900" spc="-10" dirty="0"/>
              <a:t>Python.</a:t>
            </a:r>
            <a:endParaRPr sz="900"/>
          </a:p>
          <a:p>
            <a:pPr>
              <a:lnSpc>
                <a:spcPct val="100000"/>
              </a:lnSpc>
              <a:spcBef>
                <a:spcPts val="865"/>
              </a:spcBef>
            </a:pPr>
            <a:endParaRPr sz="900"/>
          </a:p>
          <a:p>
            <a:pPr marL="15240">
              <a:lnSpc>
                <a:spcPct val="100000"/>
              </a:lnSpc>
            </a:pPr>
            <a:r>
              <a:rPr sz="1050" dirty="0"/>
              <a:t>AI</a:t>
            </a:r>
            <a:r>
              <a:rPr sz="1050" spc="30" dirty="0"/>
              <a:t> </a:t>
            </a:r>
            <a:r>
              <a:rPr sz="1050" spc="-30" dirty="0">
                <a:solidFill>
                  <a:srgbClr val="151515"/>
                </a:solidFill>
              </a:rPr>
              <a:t>Mode</a:t>
            </a:r>
            <a:r>
              <a:rPr sz="1050" spc="-95" dirty="0">
                <a:solidFill>
                  <a:srgbClr val="151515"/>
                </a:solidFill>
              </a:rPr>
              <a:t> </a:t>
            </a:r>
            <a:r>
              <a:rPr sz="1050" spc="-10" dirty="0"/>
              <a:t>Functionality</a:t>
            </a:r>
            <a:endParaRPr sz="1050"/>
          </a:p>
          <a:p>
            <a:pPr marL="18415" marR="322580" indent="-1905">
              <a:lnSpc>
                <a:spcPct val="113300"/>
              </a:lnSpc>
              <a:spcBef>
                <a:spcPts val="280"/>
              </a:spcBef>
            </a:pPr>
            <a:r>
              <a:rPr sz="900" spc="-25" dirty="0">
                <a:solidFill>
                  <a:srgbClr val="1C1C1C"/>
                </a:solidFill>
              </a:rPr>
              <a:t>I</a:t>
            </a:r>
            <a:r>
              <a:rPr sz="900" spc="-25" dirty="0">
                <a:solidFill>
                  <a:srgbClr val="262626"/>
                </a:solidFill>
              </a:rPr>
              <a:t>n</a:t>
            </a:r>
            <a:r>
              <a:rPr sz="900" spc="-35" dirty="0">
                <a:solidFill>
                  <a:srgbClr val="262626"/>
                </a:solidFill>
              </a:rPr>
              <a:t> </a:t>
            </a:r>
            <a:r>
              <a:rPr sz="900" dirty="0">
                <a:solidFill>
                  <a:srgbClr val="161616"/>
                </a:solidFill>
              </a:rPr>
              <a:t>AI</a:t>
            </a:r>
            <a:r>
              <a:rPr sz="900" spc="-35" dirty="0">
                <a:solidFill>
                  <a:srgbClr val="161616"/>
                </a:solidFill>
              </a:rPr>
              <a:t> </a:t>
            </a:r>
            <a:r>
              <a:rPr sz="900" spc="-65" dirty="0">
                <a:solidFill>
                  <a:srgbClr val="1A1A1A"/>
                </a:solidFill>
              </a:rPr>
              <a:t>mode,</a:t>
            </a:r>
            <a:r>
              <a:rPr sz="900" dirty="0">
                <a:solidFill>
                  <a:srgbClr val="1A1A1A"/>
                </a:solidFill>
              </a:rPr>
              <a:t> </a:t>
            </a:r>
            <a:r>
              <a:rPr sz="900" dirty="0"/>
              <a:t>NEAT</a:t>
            </a:r>
            <a:r>
              <a:rPr sz="900" spc="-5" dirty="0"/>
              <a:t> </a:t>
            </a:r>
            <a:r>
              <a:rPr sz="900" spc="-25" dirty="0">
                <a:solidFill>
                  <a:srgbClr val="1A1A1A"/>
                </a:solidFill>
              </a:rPr>
              <a:t>is</a:t>
            </a:r>
            <a:r>
              <a:rPr sz="900" spc="-40" dirty="0">
                <a:solidFill>
                  <a:srgbClr val="1A1A1A"/>
                </a:solidFill>
              </a:rPr>
              <a:t> </a:t>
            </a:r>
            <a:r>
              <a:rPr sz="900" spc="-25" dirty="0">
                <a:solidFill>
                  <a:srgbClr val="1A1A1A"/>
                </a:solidFill>
              </a:rPr>
              <a:t>utilized</a:t>
            </a:r>
            <a:r>
              <a:rPr sz="900" spc="15" dirty="0">
                <a:solidFill>
                  <a:srgbClr val="1A1A1A"/>
                </a:solidFill>
              </a:rPr>
              <a:t> </a:t>
            </a:r>
            <a:r>
              <a:rPr sz="900" spc="-30" dirty="0"/>
              <a:t>to</a:t>
            </a:r>
            <a:r>
              <a:rPr sz="900" spc="-40" dirty="0"/>
              <a:t> </a:t>
            </a:r>
            <a:r>
              <a:rPr sz="900" spc="-30" dirty="0"/>
              <a:t>control</a:t>
            </a:r>
            <a:r>
              <a:rPr sz="900" spc="45" dirty="0"/>
              <a:t> </a:t>
            </a:r>
            <a:r>
              <a:rPr sz="900" spc="-45" dirty="0">
                <a:solidFill>
                  <a:srgbClr val="1A1A1A"/>
                </a:solidFill>
              </a:rPr>
              <a:t>the</a:t>
            </a:r>
            <a:r>
              <a:rPr sz="900" spc="-10" dirty="0">
                <a:solidFill>
                  <a:srgbClr val="1A1A1A"/>
                </a:solidFill>
              </a:rPr>
              <a:t> </a:t>
            </a:r>
            <a:r>
              <a:rPr sz="900" spc="-40" dirty="0"/>
              <a:t>bird,</a:t>
            </a:r>
            <a:r>
              <a:rPr sz="900" spc="-10" dirty="0"/>
              <a:t> </a:t>
            </a:r>
            <a:r>
              <a:rPr sz="900" spc="-35" dirty="0">
                <a:solidFill>
                  <a:srgbClr val="161616"/>
                </a:solidFill>
              </a:rPr>
              <a:t>allowing</a:t>
            </a:r>
            <a:r>
              <a:rPr sz="900" spc="40" dirty="0">
                <a:solidFill>
                  <a:srgbClr val="161616"/>
                </a:solidFill>
              </a:rPr>
              <a:t> </a:t>
            </a:r>
            <a:r>
              <a:rPr sz="900" spc="-25" dirty="0">
                <a:solidFill>
                  <a:srgbClr val="1A1A1A"/>
                </a:solidFill>
              </a:rPr>
              <a:t>for</a:t>
            </a:r>
            <a:r>
              <a:rPr sz="900" spc="500" dirty="0">
                <a:solidFill>
                  <a:srgbClr val="1A1A1A"/>
                </a:solidFill>
              </a:rPr>
              <a:t> </a:t>
            </a:r>
            <a:r>
              <a:rPr sz="900" spc="-40" dirty="0"/>
              <a:t>adaptive</a:t>
            </a:r>
            <a:r>
              <a:rPr sz="900" spc="20" dirty="0"/>
              <a:t> </a:t>
            </a:r>
            <a:r>
              <a:rPr sz="900" spc="-10" dirty="0">
                <a:solidFill>
                  <a:srgbClr val="161616"/>
                </a:solidFill>
              </a:rPr>
              <a:t>learning.</a:t>
            </a:r>
            <a:endParaRPr sz="900"/>
          </a:p>
          <a:p>
            <a:pPr>
              <a:lnSpc>
                <a:spcPct val="100000"/>
              </a:lnSpc>
              <a:spcBef>
                <a:spcPts val="865"/>
              </a:spcBef>
            </a:pPr>
            <a:endParaRPr sz="900"/>
          </a:p>
          <a:p>
            <a:pPr marL="12700">
              <a:lnSpc>
                <a:spcPct val="100000"/>
              </a:lnSpc>
            </a:pPr>
            <a:r>
              <a:rPr sz="1050" spc="-20" dirty="0">
                <a:solidFill>
                  <a:srgbClr val="161616"/>
                </a:solidFill>
              </a:rPr>
              <a:t>Dual-</a:t>
            </a:r>
            <a:r>
              <a:rPr sz="1050" spc="-10" dirty="0">
                <a:solidFill>
                  <a:srgbClr val="161616"/>
                </a:solidFill>
              </a:rPr>
              <a:t>Mode </a:t>
            </a:r>
            <a:r>
              <a:rPr sz="1050" spc="-10" dirty="0">
                <a:solidFill>
                  <a:srgbClr val="151515"/>
                </a:solidFill>
              </a:rPr>
              <a:t>Benefits</a:t>
            </a:r>
            <a:endParaRPr sz="1050"/>
          </a:p>
          <a:p>
            <a:pPr marL="18415" marR="57785" indent="635">
              <a:lnSpc>
                <a:spcPct val="113300"/>
              </a:lnSpc>
              <a:spcBef>
                <a:spcPts val="259"/>
              </a:spcBef>
            </a:pPr>
            <a:r>
              <a:rPr sz="900" spc="-35" dirty="0">
                <a:solidFill>
                  <a:srgbClr val="161616"/>
                </a:solidFill>
              </a:rPr>
              <a:t>The </a:t>
            </a:r>
            <a:r>
              <a:rPr sz="900" spc="-45" dirty="0"/>
              <a:t>dual-</a:t>
            </a:r>
            <a:r>
              <a:rPr sz="900" spc="-50" dirty="0"/>
              <a:t>mode</a:t>
            </a:r>
            <a:r>
              <a:rPr sz="900" spc="50" dirty="0"/>
              <a:t> </a:t>
            </a:r>
            <a:r>
              <a:rPr sz="900" spc="-40" dirty="0"/>
              <a:t>setup</a:t>
            </a:r>
            <a:r>
              <a:rPr sz="900" spc="-10" dirty="0"/>
              <a:t> </a:t>
            </a:r>
            <a:r>
              <a:rPr sz="900" spc="-35" dirty="0"/>
              <a:t>enables</a:t>
            </a:r>
            <a:r>
              <a:rPr sz="900" spc="35" dirty="0"/>
              <a:t> </a:t>
            </a:r>
            <a:r>
              <a:rPr sz="900" spc="-35" dirty="0"/>
              <a:t>observation</a:t>
            </a:r>
            <a:r>
              <a:rPr sz="900" spc="40" dirty="0"/>
              <a:t> </a:t>
            </a:r>
            <a:r>
              <a:rPr sz="900" spc="-45" dirty="0">
                <a:solidFill>
                  <a:srgbClr val="1C1C1C"/>
                </a:solidFill>
              </a:rPr>
              <a:t>of</a:t>
            </a:r>
            <a:r>
              <a:rPr sz="900" spc="-15" dirty="0">
                <a:solidFill>
                  <a:srgbClr val="1C1C1C"/>
                </a:solidFill>
              </a:rPr>
              <a:t> </a:t>
            </a:r>
            <a:r>
              <a:rPr sz="900" dirty="0"/>
              <a:t>AI</a:t>
            </a:r>
            <a:r>
              <a:rPr sz="900" spc="-15" dirty="0"/>
              <a:t> </a:t>
            </a:r>
            <a:r>
              <a:rPr sz="900" spc="-35" dirty="0"/>
              <a:t>learning</a:t>
            </a:r>
            <a:r>
              <a:rPr sz="900" spc="20" dirty="0"/>
              <a:t> </a:t>
            </a:r>
            <a:r>
              <a:rPr sz="900" spc="-10" dirty="0">
                <a:solidFill>
                  <a:srgbClr val="161616"/>
                </a:solidFill>
              </a:rPr>
              <a:t>behavior</a:t>
            </a:r>
            <a:r>
              <a:rPr sz="900" spc="500" dirty="0">
                <a:solidFill>
                  <a:srgbClr val="161616"/>
                </a:solidFill>
              </a:rPr>
              <a:t> </a:t>
            </a:r>
            <a:r>
              <a:rPr sz="900" spc="-35" dirty="0"/>
              <a:t>alongside</a:t>
            </a:r>
            <a:r>
              <a:rPr sz="900" spc="-15" dirty="0"/>
              <a:t> </a:t>
            </a:r>
            <a:r>
              <a:rPr sz="900" spc="-30" dirty="0">
                <a:solidFill>
                  <a:srgbClr val="1A1A1A"/>
                </a:solidFill>
              </a:rPr>
              <a:t>player</a:t>
            </a:r>
            <a:r>
              <a:rPr sz="900" spc="-5" dirty="0">
                <a:solidFill>
                  <a:srgbClr val="1A1A1A"/>
                </a:solidFill>
              </a:rPr>
              <a:t> </a:t>
            </a:r>
            <a:r>
              <a:rPr sz="900" spc="-10" dirty="0">
                <a:solidFill>
                  <a:srgbClr val="161616"/>
                </a:solidFill>
              </a:rPr>
              <a:t>interactions.</a:t>
            </a:r>
            <a:endParaRPr sz="900"/>
          </a:p>
        </p:txBody>
      </p:sp>
      <p:sp>
        <p:nvSpPr>
          <p:cNvPr id="20" name="object 20"/>
          <p:cNvSpPr txBox="1"/>
          <p:nvPr/>
        </p:nvSpPr>
        <p:spPr>
          <a:xfrm>
            <a:off x="4738082" y="1214120"/>
            <a:ext cx="2919730" cy="2080260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555"/>
              </a:spcBef>
            </a:pPr>
            <a:r>
              <a:rPr sz="900" spc="50" dirty="0">
                <a:solidFill>
                  <a:srgbClr val="181818"/>
                </a:solidFill>
                <a:latin typeface="Calibri"/>
                <a:cs typeface="Calibri"/>
              </a:rPr>
              <a:t>Gameplay</a:t>
            </a:r>
            <a:r>
              <a:rPr sz="900" spc="2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40" dirty="0">
                <a:solidFill>
                  <a:srgbClr val="181818"/>
                </a:solidFill>
                <a:latin typeface="Calibri"/>
                <a:cs typeface="Calibri"/>
              </a:rPr>
              <a:t>Mechanics</a:t>
            </a:r>
            <a:endParaRPr sz="900">
              <a:latin typeface="Calibri"/>
              <a:cs typeface="Calibri"/>
            </a:endParaRPr>
          </a:p>
          <a:p>
            <a:pPr marL="13970" marR="506730" indent="4445">
              <a:lnSpc>
                <a:spcPct val="111100"/>
              </a:lnSpc>
              <a:spcBef>
                <a:spcPts val="335"/>
              </a:spcBef>
            </a:pPr>
            <a:r>
              <a:rPr sz="900" spc="-30" dirty="0">
                <a:solidFill>
                  <a:srgbClr val="181818"/>
                </a:solidFill>
                <a:latin typeface="Calibri"/>
                <a:cs typeface="Calibri"/>
              </a:rPr>
              <a:t>Players</a:t>
            </a:r>
            <a:r>
              <a:rPr sz="900" spc="-2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A1A1A"/>
                </a:solidFill>
                <a:latin typeface="Calibri"/>
                <a:cs typeface="Calibri"/>
              </a:rPr>
              <a:t>navigate</a:t>
            </a:r>
            <a:r>
              <a:rPr sz="900" spc="2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60" dirty="0">
                <a:solidFill>
                  <a:srgbClr val="1A1A1A"/>
                </a:solidFill>
                <a:latin typeface="Calibri"/>
                <a:cs typeface="Calibri"/>
              </a:rPr>
              <a:t>a</a:t>
            </a:r>
            <a:r>
              <a:rPr sz="900" spc="-4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181818"/>
                </a:solidFill>
                <a:latin typeface="Calibri"/>
                <a:cs typeface="Calibri"/>
              </a:rPr>
              <a:t>bird</a:t>
            </a:r>
            <a:r>
              <a:rPr sz="90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181818"/>
                </a:solidFill>
                <a:latin typeface="Calibri"/>
                <a:cs typeface="Calibri"/>
              </a:rPr>
              <a:t>through</a:t>
            </a:r>
            <a:r>
              <a:rPr sz="90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181818"/>
                </a:solidFill>
                <a:latin typeface="Calibri"/>
                <a:cs typeface="Calibri"/>
              </a:rPr>
              <a:t>pipes</a:t>
            </a:r>
            <a:r>
              <a:rPr sz="90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A1A1A"/>
                </a:solidFill>
                <a:latin typeface="Calibri"/>
                <a:cs typeface="Calibri"/>
              </a:rPr>
              <a:t>without</a:t>
            </a:r>
            <a:r>
              <a:rPr sz="900" spc="-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collision,</a:t>
            </a:r>
            <a:r>
              <a:rPr sz="900" spc="50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emphasizing</a:t>
            </a:r>
            <a:r>
              <a:rPr sz="900" spc="1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precision.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35"/>
              </a:spcBef>
            </a:pPr>
            <a:endParaRPr sz="900">
              <a:latin typeface="Calibri"/>
              <a:cs typeface="Calibri"/>
            </a:endParaRPr>
          </a:p>
          <a:p>
            <a:pPr marL="13970">
              <a:lnSpc>
                <a:spcPct val="100000"/>
              </a:lnSpc>
              <a:spcBef>
                <a:spcPts val="5"/>
              </a:spcBef>
            </a:pPr>
            <a:r>
              <a:rPr sz="900" spc="60" dirty="0">
                <a:solidFill>
                  <a:srgbClr val="161616"/>
                </a:solidFill>
                <a:latin typeface="Calibri"/>
                <a:cs typeface="Calibri"/>
              </a:rPr>
              <a:t>Game</a:t>
            </a:r>
            <a:r>
              <a:rPr sz="900" spc="-2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45" dirty="0">
                <a:solidFill>
                  <a:srgbClr val="181818"/>
                </a:solidFill>
                <a:latin typeface="Calibri"/>
                <a:cs typeface="Calibri"/>
              </a:rPr>
              <a:t>Modes</a:t>
            </a:r>
            <a:endParaRPr sz="900">
              <a:latin typeface="Calibri"/>
              <a:cs typeface="Calibri"/>
            </a:endParaRPr>
          </a:p>
          <a:p>
            <a:pPr marL="13335" marR="5080" indent="4445">
              <a:lnSpc>
                <a:spcPct val="113300"/>
              </a:lnSpc>
              <a:spcBef>
                <a:spcPts val="285"/>
              </a:spcBef>
            </a:pPr>
            <a:r>
              <a:rPr sz="900" spc="-30" dirty="0">
                <a:solidFill>
                  <a:srgbClr val="181818"/>
                </a:solidFill>
                <a:latin typeface="Calibri"/>
                <a:cs typeface="Calibri"/>
              </a:rPr>
              <a:t>Includes</a:t>
            </a:r>
            <a:r>
              <a:rPr sz="90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45" dirty="0">
                <a:solidFill>
                  <a:srgbClr val="181818"/>
                </a:solidFill>
                <a:latin typeface="Calibri"/>
                <a:cs typeface="Calibri"/>
              </a:rPr>
              <a:t>two</a:t>
            </a:r>
            <a:r>
              <a:rPr sz="900" spc="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50" dirty="0">
                <a:solidFill>
                  <a:srgbClr val="1A1A1A"/>
                </a:solidFill>
                <a:latin typeface="Calibri"/>
                <a:cs typeface="Calibri"/>
              </a:rPr>
              <a:t>modes:</a:t>
            </a:r>
            <a:r>
              <a:rPr sz="900" spc="2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181818"/>
                </a:solidFill>
                <a:latin typeface="Calibri"/>
                <a:cs typeface="Calibri"/>
              </a:rPr>
              <a:t>AI</a:t>
            </a:r>
            <a:r>
              <a:rPr sz="900" spc="-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70" dirty="0">
                <a:solidFill>
                  <a:srgbClr val="161616"/>
                </a:solidFill>
                <a:latin typeface="Calibri"/>
                <a:cs typeface="Calibri"/>
              </a:rPr>
              <a:t>mode</a:t>
            </a:r>
            <a:r>
              <a:rPr sz="900" spc="-1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1A1A1A"/>
                </a:solidFill>
                <a:latin typeface="Calibri"/>
                <a:cs typeface="Calibri"/>
              </a:rPr>
              <a:t>for</a:t>
            </a:r>
            <a:r>
              <a:rPr sz="900" spc="-4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151515"/>
                </a:solidFill>
                <a:latin typeface="Calibri"/>
                <a:cs typeface="Calibri"/>
              </a:rPr>
              <a:t>automated</a:t>
            </a:r>
            <a:r>
              <a:rPr sz="900" spc="35" dirty="0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181818"/>
                </a:solidFill>
                <a:latin typeface="Calibri"/>
                <a:cs typeface="Calibri"/>
              </a:rPr>
              <a:t>gameplay</a:t>
            </a:r>
            <a:r>
              <a:rPr sz="900" spc="2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55" dirty="0">
                <a:solidFill>
                  <a:srgbClr val="181818"/>
                </a:solidFill>
                <a:latin typeface="Calibri"/>
                <a:cs typeface="Calibri"/>
              </a:rPr>
              <a:t>and</a:t>
            </a:r>
            <a:r>
              <a:rPr sz="900" spc="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normal</a:t>
            </a:r>
            <a:r>
              <a:rPr sz="900" spc="50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81818"/>
                </a:solidFill>
                <a:latin typeface="Calibri"/>
                <a:cs typeface="Calibri"/>
              </a:rPr>
              <a:t>player</a:t>
            </a:r>
            <a:r>
              <a:rPr sz="900" spc="1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65" dirty="0">
                <a:solidFill>
                  <a:srgbClr val="181818"/>
                </a:solidFill>
                <a:latin typeface="Calibri"/>
                <a:cs typeface="Calibri"/>
              </a:rPr>
              <a:t>mode</a:t>
            </a:r>
            <a:r>
              <a:rPr sz="900" spc="1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for</a:t>
            </a:r>
            <a:r>
              <a:rPr sz="900" spc="-2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45" dirty="0">
                <a:solidFill>
                  <a:srgbClr val="161616"/>
                </a:solidFill>
                <a:latin typeface="Calibri"/>
                <a:cs typeface="Calibri"/>
              </a:rPr>
              <a:t>manual</a:t>
            </a:r>
            <a:r>
              <a:rPr sz="900" spc="2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control.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15"/>
              </a:spcBef>
            </a:pP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900" spc="55" dirty="0">
                <a:solidFill>
                  <a:srgbClr val="151515"/>
                </a:solidFill>
                <a:latin typeface="Calibri"/>
                <a:cs typeface="Calibri"/>
              </a:rPr>
              <a:t>Manual</a:t>
            </a:r>
            <a:r>
              <a:rPr sz="900" spc="-25" dirty="0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sz="900" spc="40" dirty="0">
                <a:solidFill>
                  <a:srgbClr val="181818"/>
                </a:solidFill>
                <a:latin typeface="Calibri"/>
                <a:cs typeface="Calibri"/>
              </a:rPr>
              <a:t>Gameplay</a:t>
            </a:r>
            <a:endParaRPr sz="900">
              <a:latin typeface="Calibri"/>
              <a:cs typeface="Calibri"/>
            </a:endParaRPr>
          </a:p>
          <a:p>
            <a:pPr marL="13970" marR="280670" indent="4445">
              <a:lnSpc>
                <a:spcPct val="113300"/>
              </a:lnSpc>
              <a:spcBef>
                <a:spcPts val="310"/>
              </a:spcBef>
            </a:pPr>
            <a:r>
              <a:rPr sz="900" spc="-30" dirty="0">
                <a:solidFill>
                  <a:srgbClr val="161616"/>
                </a:solidFill>
                <a:latin typeface="Calibri"/>
                <a:cs typeface="Calibri"/>
              </a:rPr>
              <a:t>Normal</a:t>
            </a:r>
            <a:r>
              <a:rPr sz="900" spc="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61616"/>
                </a:solidFill>
                <a:latin typeface="Calibri"/>
                <a:cs typeface="Calibri"/>
              </a:rPr>
              <a:t>player</a:t>
            </a:r>
            <a:r>
              <a:rPr sz="900" spc="1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65" dirty="0">
                <a:solidFill>
                  <a:srgbClr val="1A1A1A"/>
                </a:solidFill>
                <a:latin typeface="Calibri"/>
                <a:cs typeface="Calibri"/>
              </a:rPr>
              <a:t>mode</a:t>
            </a:r>
            <a:r>
              <a:rPr sz="900" spc="-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181818"/>
                </a:solidFill>
                <a:latin typeface="Calibri"/>
                <a:cs typeface="Calibri"/>
              </a:rPr>
              <a:t>offers</a:t>
            </a:r>
            <a:r>
              <a:rPr sz="900" spc="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60" dirty="0">
                <a:solidFill>
                  <a:srgbClr val="1A1A1A"/>
                </a:solidFill>
                <a:latin typeface="Calibri"/>
                <a:cs typeface="Calibri"/>
              </a:rPr>
              <a:t>a</a:t>
            </a:r>
            <a:r>
              <a:rPr sz="900" spc="-5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181818"/>
                </a:solidFill>
                <a:latin typeface="Calibri"/>
                <a:cs typeface="Calibri"/>
              </a:rPr>
              <a:t>hands-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on</a:t>
            </a:r>
            <a:r>
              <a:rPr sz="90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experience</a:t>
            </a:r>
            <a:r>
              <a:rPr sz="900" spc="4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A1A1A"/>
                </a:solidFill>
                <a:latin typeface="Calibri"/>
                <a:cs typeface="Calibri"/>
              </a:rPr>
              <a:t>for</a:t>
            </a:r>
            <a:r>
              <a:rPr sz="900" spc="-1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A1A1A"/>
                </a:solidFill>
                <a:latin typeface="Calibri"/>
                <a:cs typeface="Calibri"/>
              </a:rPr>
              <a:t>users,</a:t>
            </a:r>
            <a:r>
              <a:rPr sz="900" spc="50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enhancing</a:t>
            </a:r>
            <a:r>
              <a:rPr sz="900" spc="-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61616"/>
                </a:solidFill>
                <a:latin typeface="Calibri"/>
                <a:cs typeface="Calibri"/>
              </a:rPr>
              <a:t>engagement.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6211E5A-E65B-F0BC-367A-CEA215B0D0D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926"/>
            <a:ext cx="8128000" cy="457014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4952" y="2779776"/>
            <a:ext cx="7509333" cy="179222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38666" y="2246376"/>
            <a:ext cx="383999" cy="39624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29332" y="1557527"/>
            <a:ext cx="399238" cy="3444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88190" y="1274063"/>
            <a:ext cx="825904" cy="139293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7924" rIns="0" bIns="0" rtlCol="0">
            <a:spAutoFit/>
          </a:bodyPr>
          <a:lstStyle/>
          <a:p>
            <a:pPr marL="60960">
              <a:lnSpc>
                <a:spcPct val="100000"/>
              </a:lnSpc>
              <a:spcBef>
                <a:spcPts val="250"/>
              </a:spcBef>
            </a:pPr>
            <a:r>
              <a:rPr sz="1900" spc="120" dirty="0">
                <a:solidFill>
                  <a:srgbClr val="2195F2"/>
                </a:solidFill>
              </a:rPr>
              <a:t>UNDERSTANDING</a:t>
            </a:r>
            <a:r>
              <a:rPr sz="1900" spc="105" dirty="0">
                <a:solidFill>
                  <a:srgbClr val="2195F2"/>
                </a:solidFill>
              </a:rPr>
              <a:t> </a:t>
            </a:r>
            <a:r>
              <a:rPr sz="1900" spc="70" dirty="0">
                <a:solidFill>
                  <a:srgbClr val="2195F2"/>
                </a:solidFill>
              </a:rPr>
              <a:t>NEAT:</a:t>
            </a:r>
            <a:r>
              <a:rPr sz="1900" spc="-90" dirty="0">
                <a:solidFill>
                  <a:srgbClr val="2195F2"/>
                </a:solidFill>
              </a:rPr>
              <a:t> </a:t>
            </a:r>
            <a:r>
              <a:rPr sz="1900" spc="35" dirty="0">
                <a:solidFill>
                  <a:srgbClr val="1F95F6"/>
                </a:solidFill>
              </a:rPr>
              <a:t>A</a:t>
            </a:r>
            <a:endParaRPr sz="1900"/>
          </a:p>
          <a:p>
            <a:pPr marL="69850">
              <a:lnSpc>
                <a:spcPct val="100000"/>
              </a:lnSpc>
              <a:spcBef>
                <a:spcPts val="145"/>
              </a:spcBef>
            </a:pPr>
            <a:r>
              <a:rPr sz="1850" spc="170" dirty="0">
                <a:solidFill>
                  <a:srgbClr val="2695ED"/>
                </a:solidFill>
              </a:rPr>
              <a:t>TECHNICAL</a:t>
            </a:r>
            <a:r>
              <a:rPr sz="1850" spc="90" dirty="0">
                <a:solidFill>
                  <a:srgbClr val="2695ED"/>
                </a:solidFill>
              </a:rPr>
              <a:t> </a:t>
            </a:r>
            <a:r>
              <a:rPr sz="1850" spc="160" dirty="0">
                <a:solidFill>
                  <a:srgbClr val="2195F2"/>
                </a:solidFill>
              </a:rPr>
              <a:t>PERSPECTIVE</a:t>
            </a:r>
            <a:endParaRPr sz="1850"/>
          </a:p>
        </p:txBody>
      </p:sp>
      <p:sp>
        <p:nvSpPr>
          <p:cNvPr id="7" name="object 7"/>
          <p:cNvSpPr txBox="1"/>
          <p:nvPr/>
        </p:nvSpPr>
        <p:spPr>
          <a:xfrm>
            <a:off x="427682" y="1052067"/>
            <a:ext cx="267525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6E6E6E"/>
                </a:solidFill>
                <a:latin typeface="Calibri"/>
                <a:cs typeface="Calibri"/>
              </a:rPr>
              <a:t>Exploring</a:t>
            </a:r>
            <a:r>
              <a:rPr sz="1000" spc="20" dirty="0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707070"/>
                </a:solidFill>
                <a:latin typeface="Calibri"/>
                <a:cs typeface="Calibri"/>
              </a:rPr>
              <a:t>the</a:t>
            </a:r>
            <a:r>
              <a:rPr sz="1000" spc="5" dirty="0">
                <a:solidFill>
                  <a:srgbClr val="707070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6E6E6E"/>
                </a:solidFill>
                <a:latin typeface="Calibri"/>
                <a:cs typeface="Calibri"/>
              </a:rPr>
              <a:t>key</a:t>
            </a:r>
            <a:r>
              <a:rPr sz="1000" spc="-25" dirty="0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6E6E6E"/>
                </a:solidFill>
                <a:latin typeface="Calibri"/>
                <a:cs typeface="Calibri"/>
              </a:rPr>
              <a:t>components</a:t>
            </a:r>
            <a:r>
              <a:rPr sz="1000" spc="50" dirty="0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6E6E6E"/>
                </a:solidFill>
                <a:latin typeface="Calibri"/>
                <a:cs typeface="Calibri"/>
              </a:rPr>
              <a:t>of</a:t>
            </a:r>
            <a:r>
              <a:rPr sz="1000" spc="25" dirty="0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6E6E6E"/>
                </a:solidFill>
                <a:latin typeface="Calibri"/>
                <a:cs typeface="Calibri"/>
              </a:rPr>
              <a:t>NEAT</a:t>
            </a:r>
            <a:r>
              <a:rPr sz="1000" spc="-5" dirty="0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707070"/>
                </a:solidFill>
                <a:latin typeface="Calibri"/>
                <a:cs typeface="Calibri"/>
              </a:rPr>
              <a:t>in</a:t>
            </a:r>
            <a:r>
              <a:rPr sz="1000" spc="-40" dirty="0">
                <a:solidFill>
                  <a:srgbClr val="707070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707070"/>
                </a:solidFill>
                <a:latin typeface="Calibri"/>
                <a:cs typeface="Calibri"/>
              </a:rPr>
              <a:t>Al</a:t>
            </a:r>
            <a:r>
              <a:rPr sz="1000" spc="-20" dirty="0">
                <a:solidFill>
                  <a:srgbClr val="707070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6E6E6E"/>
                </a:solidFill>
                <a:latin typeface="Calibri"/>
                <a:cs typeface="Calibri"/>
              </a:rPr>
              <a:t>gaming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15358" y="1899186"/>
            <a:ext cx="1620520" cy="79121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000" spc="-50" dirty="0">
                <a:solidFill>
                  <a:srgbClr val="161616"/>
                </a:solidFill>
                <a:latin typeface="Arial MT"/>
                <a:cs typeface="Arial MT"/>
              </a:rPr>
              <a:t>Fitness</a:t>
            </a:r>
            <a:r>
              <a:rPr sz="1000" spc="-30" dirty="0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sz="1000" spc="-10" dirty="0">
                <a:solidFill>
                  <a:srgbClr val="161616"/>
                </a:solidFill>
                <a:latin typeface="Arial MT"/>
                <a:cs typeface="Arial MT"/>
              </a:rPr>
              <a:t>Evaluation</a:t>
            </a:r>
            <a:endParaRPr sz="1000">
              <a:latin typeface="Arial MT"/>
              <a:cs typeface="Arial MT"/>
            </a:endParaRPr>
          </a:p>
          <a:p>
            <a:pPr marL="14604" marR="5080" indent="1270">
              <a:lnSpc>
                <a:spcPct val="112200"/>
              </a:lnSpc>
              <a:spcBef>
                <a:spcPts val="500"/>
              </a:spcBef>
            </a:pPr>
            <a:r>
              <a:rPr sz="900" spc="-25" dirty="0">
                <a:solidFill>
                  <a:srgbClr val="161616"/>
                </a:solidFill>
                <a:latin typeface="Calibri"/>
                <a:cs typeface="Calibri"/>
              </a:rPr>
              <a:t>Fitness</a:t>
            </a:r>
            <a:r>
              <a:rPr sz="900" spc="2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evaluation</a:t>
            </a:r>
            <a:r>
              <a:rPr sz="900" spc="2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81818"/>
                </a:solidFill>
                <a:latin typeface="Calibri"/>
                <a:cs typeface="Calibri"/>
              </a:rPr>
              <a:t>assesses</a:t>
            </a:r>
            <a:r>
              <a:rPr sz="900" spc="3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which</a:t>
            </a:r>
            <a:r>
              <a:rPr sz="900" spc="50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50" dirty="0">
                <a:solidFill>
                  <a:srgbClr val="181818"/>
                </a:solidFill>
                <a:latin typeface="Calibri"/>
                <a:cs typeface="Calibri"/>
              </a:rPr>
              <a:t>genomes</a:t>
            </a:r>
            <a:r>
              <a:rPr sz="900" spc="3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181818"/>
                </a:solidFill>
                <a:latin typeface="Calibri"/>
                <a:cs typeface="Calibri"/>
              </a:rPr>
              <a:t>excel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81818"/>
                </a:solidFill>
                <a:latin typeface="Calibri"/>
                <a:cs typeface="Calibri"/>
              </a:rPr>
              <a:t>within</a:t>
            </a:r>
            <a:r>
              <a:rPr sz="900" spc="-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45" dirty="0">
                <a:solidFill>
                  <a:srgbClr val="181818"/>
                </a:solidFill>
                <a:latin typeface="Calibri"/>
                <a:cs typeface="Calibri"/>
              </a:rPr>
              <a:t>the</a:t>
            </a:r>
            <a:r>
              <a:rPr sz="900" spc="-2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61616"/>
                </a:solidFill>
                <a:latin typeface="Calibri"/>
                <a:cs typeface="Calibri"/>
              </a:rPr>
              <a:t>game's</a:t>
            </a:r>
            <a:r>
              <a:rPr sz="900" spc="50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181818"/>
                </a:solidFill>
                <a:latin typeface="Calibri"/>
                <a:cs typeface="Calibri"/>
              </a:rPr>
              <a:t>environment</a:t>
            </a:r>
            <a:r>
              <a:rPr sz="900" spc="4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81818"/>
                </a:solidFill>
                <a:latin typeface="Calibri"/>
                <a:cs typeface="Calibri"/>
              </a:rPr>
              <a:t>using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A1A1A"/>
                </a:solidFill>
                <a:latin typeface="Calibri"/>
                <a:cs typeface="Calibri"/>
              </a:rPr>
              <a:t>a</a:t>
            </a:r>
            <a:r>
              <a:rPr sz="900" spc="-5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81818"/>
                </a:solidFill>
                <a:latin typeface="Calibri"/>
                <a:cs typeface="Calibri"/>
              </a:rPr>
              <a:t>fitness</a:t>
            </a:r>
            <a:r>
              <a:rPr sz="900" spc="1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A1A1A"/>
                </a:solidFill>
                <a:latin typeface="Calibri"/>
                <a:cs typeface="Calibri"/>
              </a:rPr>
              <a:t>function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F39211-AF4C-09F3-A4E9-34BF106718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26"/>
            <a:ext cx="8128000" cy="457014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99809" y="169163"/>
            <a:ext cx="1624965" cy="0"/>
          </a:xfrm>
          <a:custGeom>
            <a:avLst/>
            <a:gdLst/>
            <a:ahLst/>
            <a:cxnLst/>
            <a:rect l="l" t="t" r="r" b="b"/>
            <a:pathLst>
              <a:path w="1624965">
                <a:moveTo>
                  <a:pt x="0" y="0"/>
                </a:moveTo>
                <a:lnTo>
                  <a:pt x="16243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613333" y="4194047"/>
            <a:ext cx="1350645" cy="21082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4191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330"/>
              </a:spcBef>
              <a:tabLst>
                <a:tab pos="671195" algn="l"/>
              </a:tabLst>
            </a:pPr>
            <a:r>
              <a:rPr sz="650" spc="-85" dirty="0">
                <a:solidFill>
                  <a:srgbClr val="FFFFFF"/>
                </a:solidFill>
                <a:latin typeface="Courier New"/>
                <a:cs typeface="Courier New"/>
                <a:hlinkClick r:id="rId2"/>
              </a:rPr>
              <a:t>^œn'ea</a:t>
            </a:r>
            <a:r>
              <a:rPr sz="650" spc="-65" dirty="0">
                <a:solidFill>
                  <a:srgbClr val="FFFFFF"/>
                </a:solidFill>
                <a:latin typeface="Courier New"/>
                <a:cs typeface="Courier New"/>
                <a:hlinkClick r:id="rId2"/>
              </a:rPr>
              <a:t> </a:t>
            </a:r>
            <a:r>
              <a:rPr sz="650" spc="-20" dirty="0">
                <a:solidFill>
                  <a:srgbClr val="FFFFFF"/>
                </a:solidFill>
                <a:latin typeface="Courier New"/>
                <a:cs typeface="Courier New"/>
                <a:hlinkClick r:id="rId2"/>
              </a:rPr>
              <a:t>1°nç</a:t>
            </a:r>
            <a:r>
              <a:rPr sz="650" dirty="0">
                <a:solidFill>
                  <a:srgbClr val="FFFFFF"/>
                </a:solidFill>
                <a:latin typeface="Courier New"/>
                <a:cs typeface="Courier New"/>
                <a:hlinkClick r:id="rId2"/>
              </a:rPr>
              <a:t>	</a:t>
            </a:r>
            <a:r>
              <a:rPr sz="650" spc="-25" dirty="0">
                <a:solidFill>
                  <a:srgbClr val="FFFFFF"/>
                </a:solidFill>
                <a:latin typeface="Courier New"/>
                <a:cs typeface="Courier New"/>
                <a:hlinkClick r:id="rId2"/>
              </a:rPr>
              <a:t>preseutotions</a:t>
            </a:r>
            <a:endParaRPr sz="6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7536" rIns="0" bIns="0" rtlCol="0">
            <a:spAutoFit/>
          </a:bodyPr>
          <a:lstStyle/>
          <a:p>
            <a:pPr marL="69850">
              <a:lnSpc>
                <a:spcPct val="100000"/>
              </a:lnSpc>
              <a:spcBef>
                <a:spcPts val="844"/>
              </a:spcBef>
            </a:pPr>
            <a:r>
              <a:rPr sz="1900" spc="114" dirty="0">
                <a:solidFill>
                  <a:srgbClr val="2195F2"/>
                </a:solidFill>
              </a:rPr>
              <a:t>IMPLEMENTING</a:t>
            </a:r>
            <a:r>
              <a:rPr sz="1900" spc="5" dirty="0">
                <a:solidFill>
                  <a:srgbClr val="2195F2"/>
                </a:solidFill>
              </a:rPr>
              <a:t> </a:t>
            </a:r>
            <a:r>
              <a:rPr sz="1900" spc="130" dirty="0">
                <a:solidFill>
                  <a:srgbClr val="2399F6"/>
                </a:solidFill>
              </a:rPr>
              <a:t>NEAT</a:t>
            </a:r>
            <a:r>
              <a:rPr sz="1900" spc="-40" dirty="0">
                <a:solidFill>
                  <a:srgbClr val="2399F6"/>
                </a:solidFill>
              </a:rPr>
              <a:t> </a:t>
            </a:r>
            <a:r>
              <a:rPr sz="1900" spc="105" dirty="0">
                <a:solidFill>
                  <a:srgbClr val="2195F4"/>
                </a:solidFill>
              </a:rPr>
              <a:t>IN</a:t>
            </a:r>
            <a:r>
              <a:rPr sz="1900" spc="-60" dirty="0">
                <a:solidFill>
                  <a:srgbClr val="2195F4"/>
                </a:solidFill>
              </a:rPr>
              <a:t> </a:t>
            </a:r>
            <a:r>
              <a:rPr sz="1900" spc="200" dirty="0">
                <a:solidFill>
                  <a:srgbClr val="2195F4"/>
                </a:solidFill>
              </a:rPr>
              <a:t>FLAPPY</a:t>
            </a:r>
            <a:r>
              <a:rPr sz="1900" spc="-120" dirty="0">
                <a:solidFill>
                  <a:srgbClr val="2195F4"/>
                </a:solidFill>
              </a:rPr>
              <a:t> </a:t>
            </a:r>
            <a:r>
              <a:rPr sz="1900" spc="140" dirty="0">
                <a:solidFill>
                  <a:srgbClr val="2195F4"/>
                </a:solidFill>
              </a:rPr>
              <a:t>BIRD</a:t>
            </a:r>
            <a:endParaRPr sz="1900"/>
          </a:p>
          <a:p>
            <a:pPr marL="67945">
              <a:lnSpc>
                <a:spcPct val="100000"/>
              </a:lnSpc>
              <a:spcBef>
                <a:spcPts val="375"/>
              </a:spcBef>
            </a:pPr>
            <a:r>
              <a:rPr sz="950" spc="55" dirty="0">
                <a:solidFill>
                  <a:srgbClr val="6B6B6B"/>
                </a:solidFill>
              </a:rPr>
              <a:t>NEAT</a:t>
            </a:r>
            <a:r>
              <a:rPr sz="950" spc="70" dirty="0">
                <a:solidFill>
                  <a:srgbClr val="6B6B6B"/>
                </a:solidFill>
              </a:rPr>
              <a:t> </a:t>
            </a:r>
            <a:r>
              <a:rPr sz="950" dirty="0">
                <a:solidFill>
                  <a:srgbClr val="6E6E6E"/>
                </a:solidFill>
              </a:rPr>
              <a:t>in</a:t>
            </a:r>
            <a:r>
              <a:rPr sz="950" spc="40" dirty="0">
                <a:solidFill>
                  <a:srgbClr val="6E6E6E"/>
                </a:solidFill>
              </a:rPr>
              <a:t> </a:t>
            </a:r>
            <a:r>
              <a:rPr sz="950" dirty="0">
                <a:solidFill>
                  <a:srgbClr val="6D6D6D"/>
                </a:solidFill>
              </a:rPr>
              <a:t>Flappy</a:t>
            </a:r>
            <a:r>
              <a:rPr sz="950" spc="95" dirty="0">
                <a:solidFill>
                  <a:srgbClr val="6D6D6D"/>
                </a:solidFill>
              </a:rPr>
              <a:t> </a:t>
            </a:r>
            <a:r>
              <a:rPr sz="950" dirty="0">
                <a:solidFill>
                  <a:srgbClr val="6E6E6E"/>
                </a:solidFill>
              </a:rPr>
              <a:t>Bird:</a:t>
            </a:r>
            <a:r>
              <a:rPr sz="950" spc="65" dirty="0">
                <a:solidFill>
                  <a:srgbClr val="6E6E6E"/>
                </a:solidFill>
              </a:rPr>
              <a:t> </a:t>
            </a:r>
            <a:r>
              <a:rPr sz="950" dirty="0">
                <a:solidFill>
                  <a:srgbClr val="6E6E6E"/>
                </a:solidFill>
              </a:rPr>
              <a:t>Integrating</a:t>
            </a:r>
            <a:r>
              <a:rPr sz="950" spc="160" dirty="0">
                <a:solidFill>
                  <a:srgbClr val="6E6E6E"/>
                </a:solidFill>
              </a:rPr>
              <a:t> </a:t>
            </a:r>
            <a:r>
              <a:rPr sz="950" dirty="0">
                <a:solidFill>
                  <a:srgbClr val="6D6D6D"/>
                </a:solidFill>
              </a:rPr>
              <a:t>AI</a:t>
            </a:r>
            <a:r>
              <a:rPr sz="950" spc="70" dirty="0">
                <a:solidFill>
                  <a:srgbClr val="6D6D6D"/>
                </a:solidFill>
              </a:rPr>
              <a:t> </a:t>
            </a:r>
            <a:r>
              <a:rPr sz="950" dirty="0">
                <a:solidFill>
                  <a:srgbClr val="6E6E6E"/>
                </a:solidFill>
              </a:rPr>
              <a:t>in</a:t>
            </a:r>
            <a:r>
              <a:rPr sz="950" spc="25" dirty="0">
                <a:solidFill>
                  <a:srgbClr val="6E6E6E"/>
                </a:solidFill>
              </a:rPr>
              <a:t> </a:t>
            </a:r>
            <a:r>
              <a:rPr sz="950" spc="-10" dirty="0">
                <a:solidFill>
                  <a:srgbClr val="6E6E6E"/>
                </a:solidFill>
              </a:rPr>
              <a:t>Gaming</a:t>
            </a:r>
            <a:endParaRPr sz="950"/>
          </a:p>
        </p:txBody>
      </p:sp>
      <p:sp>
        <p:nvSpPr>
          <p:cNvPr id="5" name="object 5"/>
          <p:cNvSpPr txBox="1"/>
          <p:nvPr/>
        </p:nvSpPr>
        <p:spPr>
          <a:xfrm>
            <a:off x="513509" y="1686814"/>
            <a:ext cx="708660" cy="154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680" indent="-93980">
              <a:lnSpc>
                <a:spcPct val="100000"/>
              </a:lnSpc>
              <a:spcBef>
                <a:spcPts val="100"/>
              </a:spcBef>
              <a:buClr>
                <a:srgbClr val="2395F2"/>
              </a:buClr>
              <a:buChar char="•"/>
              <a:tabLst>
                <a:tab pos="106680" algn="l"/>
              </a:tabLst>
            </a:pPr>
            <a:r>
              <a:rPr sz="850" spc="-10" dirty="0">
                <a:solidFill>
                  <a:srgbClr val="4495D4"/>
                </a:solidFill>
                <a:latin typeface="Calibri"/>
                <a:cs typeface="Calibri"/>
              </a:rPr>
              <a:t>Initialization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6158" y="1876805"/>
            <a:ext cx="1409065" cy="1012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 marR="63500" indent="-6350">
              <a:lnSpc>
                <a:spcPct val="113700"/>
              </a:lnSpc>
              <a:spcBef>
                <a:spcPts val="100"/>
              </a:spcBef>
            </a:pPr>
            <a:r>
              <a:rPr sz="950" spc="20" dirty="0">
                <a:solidFill>
                  <a:srgbClr val="1A1A1A"/>
                </a:solidFill>
                <a:latin typeface="Calibri"/>
                <a:cs typeface="Calibri"/>
              </a:rPr>
              <a:t>Create</a:t>
            </a:r>
            <a:r>
              <a:rPr sz="950" spc="1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50" spc="55" dirty="0">
                <a:solidFill>
                  <a:srgbClr val="161616"/>
                </a:solidFill>
                <a:latin typeface="Calibri"/>
                <a:cs typeface="Calibri"/>
              </a:rPr>
              <a:t>a</a:t>
            </a:r>
            <a:r>
              <a:rPr sz="95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50" spc="20" dirty="0">
                <a:solidFill>
                  <a:srgbClr val="181818"/>
                </a:solidFill>
                <a:latin typeface="Calibri"/>
                <a:cs typeface="Calibri"/>
              </a:rPr>
              <a:t>population</a:t>
            </a:r>
            <a:r>
              <a:rPr sz="950" spc="8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50" spc="-25" dirty="0">
                <a:solidFill>
                  <a:srgbClr val="181818"/>
                </a:solidFill>
                <a:latin typeface="Calibri"/>
                <a:cs typeface="Calibri"/>
              </a:rPr>
              <a:t>of</a:t>
            </a:r>
            <a:r>
              <a:rPr sz="95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161616"/>
                </a:solidFill>
                <a:latin typeface="Calibri"/>
                <a:cs typeface="Calibri"/>
              </a:rPr>
              <a:t>random</a:t>
            </a:r>
            <a:r>
              <a:rPr sz="950" spc="12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181818"/>
                </a:solidFill>
                <a:latin typeface="Calibri"/>
                <a:cs typeface="Calibri"/>
              </a:rPr>
              <a:t>neural</a:t>
            </a:r>
            <a:r>
              <a:rPr sz="950" spc="12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50" spc="-10" dirty="0">
                <a:solidFill>
                  <a:srgbClr val="181818"/>
                </a:solidFill>
                <a:latin typeface="Calibri"/>
                <a:cs typeface="Calibri"/>
              </a:rPr>
              <a:t>networks.</a:t>
            </a:r>
            <a:endParaRPr sz="950">
              <a:latin typeface="Calibri"/>
              <a:cs typeface="Calibri"/>
            </a:endParaRPr>
          </a:p>
          <a:p>
            <a:pPr marL="18415" marR="5080" indent="1905">
              <a:lnSpc>
                <a:spcPct val="111900"/>
              </a:lnSpc>
              <a:spcBef>
                <a:spcPts val="340"/>
              </a:spcBef>
            </a:pPr>
            <a:r>
              <a:rPr sz="900" spc="-20" dirty="0">
                <a:solidFill>
                  <a:srgbClr val="181818"/>
                </a:solidFill>
                <a:latin typeface="Calibri"/>
                <a:cs typeface="Calibri"/>
              </a:rPr>
              <a:t>I</a:t>
            </a:r>
            <a:r>
              <a:rPr sz="900" spc="-20" dirty="0">
                <a:solidFill>
                  <a:srgbClr val="1A1A1A"/>
                </a:solidFill>
                <a:latin typeface="Calibri"/>
                <a:cs typeface="Calibri"/>
              </a:rPr>
              <a:t>n</a:t>
            </a:r>
            <a:r>
              <a:rPr sz="900" spc="-5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this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1A1A1A"/>
                </a:solidFill>
                <a:latin typeface="Calibri"/>
                <a:cs typeface="Calibri"/>
              </a:rPr>
              <a:t>first</a:t>
            </a:r>
            <a:r>
              <a:rPr sz="900" spc="-3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1A1A1A"/>
                </a:solidFill>
                <a:latin typeface="Calibri"/>
                <a:cs typeface="Calibri"/>
              </a:rPr>
              <a:t>step,</a:t>
            </a:r>
            <a:r>
              <a:rPr sz="900" spc="-1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1A1A1A"/>
                </a:solidFill>
                <a:latin typeface="Calibri"/>
                <a:cs typeface="Calibri"/>
              </a:rPr>
              <a:t>a</a:t>
            </a:r>
            <a:r>
              <a:rPr sz="900" spc="-5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81818"/>
                </a:solidFill>
                <a:latin typeface="Calibri"/>
                <a:cs typeface="Calibri"/>
              </a:rPr>
              <a:t>diverse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161616"/>
                </a:solidFill>
                <a:latin typeface="Calibri"/>
                <a:cs typeface="Calibri"/>
              </a:rPr>
              <a:t>set</a:t>
            </a:r>
            <a:r>
              <a:rPr sz="900" spc="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181818"/>
                </a:solidFill>
                <a:latin typeface="Calibri"/>
                <a:cs typeface="Calibri"/>
              </a:rPr>
              <a:t>of</a:t>
            </a:r>
            <a:r>
              <a:rPr sz="900" spc="50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neural</a:t>
            </a:r>
            <a:r>
              <a:rPr sz="900" spc="1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81818"/>
                </a:solidFill>
                <a:latin typeface="Calibri"/>
                <a:cs typeface="Calibri"/>
              </a:rPr>
              <a:t>networks</a:t>
            </a:r>
            <a:r>
              <a:rPr sz="900" spc="1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1A1A1A"/>
                </a:solidFill>
                <a:latin typeface="Calibri"/>
                <a:cs typeface="Calibri"/>
              </a:rPr>
              <a:t>is</a:t>
            </a:r>
            <a:r>
              <a:rPr sz="900" spc="-3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A1A1A"/>
                </a:solidFill>
                <a:latin typeface="Calibri"/>
                <a:cs typeface="Calibri"/>
              </a:rPr>
              <a:t>generated</a:t>
            </a:r>
            <a:r>
              <a:rPr sz="900" spc="50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1A1A1A"/>
                </a:solidFill>
                <a:latin typeface="Calibri"/>
                <a:cs typeface="Calibri"/>
              </a:rPr>
              <a:t>randomly</a:t>
            </a:r>
            <a:r>
              <a:rPr sz="900" spc="4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81818"/>
                </a:solidFill>
                <a:latin typeface="Calibri"/>
                <a:cs typeface="Calibri"/>
              </a:rPr>
              <a:t>to</a:t>
            </a:r>
            <a:r>
              <a:rPr sz="900" spc="-5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1A1A1A"/>
                </a:solidFill>
                <a:latin typeface="Calibri"/>
                <a:cs typeface="Calibri"/>
              </a:rPr>
              <a:t>begin</a:t>
            </a:r>
            <a:r>
              <a:rPr sz="900" spc="-1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the</a:t>
            </a:r>
            <a:r>
              <a:rPr sz="900" spc="-4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training</a:t>
            </a:r>
            <a:r>
              <a:rPr sz="900" spc="50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process.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81702" y="1870710"/>
            <a:ext cx="1490345" cy="15055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0" indent="635">
              <a:lnSpc>
                <a:spcPct val="115100"/>
              </a:lnSpc>
              <a:spcBef>
                <a:spcPts val="105"/>
              </a:spcBef>
            </a:pPr>
            <a:r>
              <a:rPr sz="950" spc="50" dirty="0">
                <a:solidFill>
                  <a:srgbClr val="181818"/>
                </a:solidFill>
                <a:latin typeface="Calibri"/>
                <a:cs typeface="Calibri"/>
              </a:rPr>
              <a:t>Allow</a:t>
            </a:r>
            <a:r>
              <a:rPr sz="950" spc="20" dirty="0">
                <a:solidFill>
                  <a:srgbClr val="181818"/>
                </a:solidFill>
                <a:latin typeface="Calibri"/>
                <a:cs typeface="Calibri"/>
              </a:rPr>
              <a:t> each</a:t>
            </a:r>
            <a:r>
              <a:rPr sz="950" spc="1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50" spc="20" dirty="0">
                <a:solidFill>
                  <a:srgbClr val="181818"/>
                </a:solidFill>
                <a:latin typeface="Calibri"/>
                <a:cs typeface="Calibri"/>
              </a:rPr>
              <a:t>network</a:t>
            </a:r>
            <a:r>
              <a:rPr sz="950" spc="7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50" spc="-25" dirty="0">
                <a:solidFill>
                  <a:srgbClr val="181818"/>
                </a:solidFill>
                <a:latin typeface="Calibri"/>
                <a:cs typeface="Calibri"/>
              </a:rPr>
              <a:t>to</a:t>
            </a:r>
            <a:r>
              <a:rPr sz="950" spc="10" dirty="0">
                <a:solidFill>
                  <a:srgbClr val="181818"/>
                </a:solidFill>
                <a:latin typeface="Calibri"/>
                <a:cs typeface="Calibri"/>
              </a:rPr>
              <a:t> control</a:t>
            </a:r>
            <a:r>
              <a:rPr sz="950" spc="10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50" spc="10" dirty="0">
                <a:solidFill>
                  <a:srgbClr val="181818"/>
                </a:solidFill>
                <a:latin typeface="Calibri"/>
                <a:cs typeface="Calibri"/>
              </a:rPr>
              <a:t>the</a:t>
            </a:r>
            <a:r>
              <a:rPr sz="950" spc="1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50" spc="10" dirty="0">
                <a:solidFill>
                  <a:srgbClr val="181818"/>
                </a:solidFill>
                <a:latin typeface="Calibri"/>
                <a:cs typeface="Calibri"/>
              </a:rPr>
              <a:t>bird,</a:t>
            </a:r>
            <a:r>
              <a:rPr sz="950" spc="1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50" spc="-10" dirty="0">
                <a:solidFill>
                  <a:srgbClr val="181818"/>
                </a:solidFill>
                <a:latin typeface="Calibri"/>
                <a:cs typeface="Calibri"/>
              </a:rPr>
              <a:t>evaluating </a:t>
            </a:r>
            <a:r>
              <a:rPr sz="950" spc="10" dirty="0">
                <a:solidFill>
                  <a:srgbClr val="161616"/>
                </a:solidFill>
                <a:latin typeface="Calibri"/>
                <a:cs typeface="Calibri"/>
              </a:rPr>
              <a:t>performance</a:t>
            </a:r>
            <a:r>
              <a:rPr sz="950" spc="12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50" spc="10" dirty="0">
                <a:solidFill>
                  <a:srgbClr val="161616"/>
                </a:solidFill>
                <a:latin typeface="Calibri"/>
                <a:cs typeface="Calibri"/>
              </a:rPr>
              <a:t>based</a:t>
            </a:r>
            <a:r>
              <a:rPr sz="950" spc="5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50" spc="-25" dirty="0">
                <a:solidFill>
                  <a:srgbClr val="181818"/>
                </a:solidFill>
                <a:latin typeface="Calibri"/>
                <a:cs typeface="Calibri"/>
              </a:rPr>
              <a:t>on</a:t>
            </a:r>
            <a:r>
              <a:rPr sz="950" spc="20" dirty="0">
                <a:solidFill>
                  <a:srgbClr val="181818"/>
                </a:solidFill>
                <a:latin typeface="Calibri"/>
                <a:cs typeface="Calibri"/>
              </a:rPr>
              <a:t> survival</a:t>
            </a:r>
            <a:r>
              <a:rPr sz="950" spc="8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50" spc="20" dirty="0">
                <a:solidFill>
                  <a:srgbClr val="1A1A1A"/>
                </a:solidFill>
                <a:latin typeface="Calibri"/>
                <a:cs typeface="Calibri"/>
              </a:rPr>
              <a:t>and</a:t>
            </a:r>
            <a:r>
              <a:rPr sz="950" spc="1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50" spc="-10" dirty="0">
                <a:solidFill>
                  <a:srgbClr val="1A1A1A"/>
                </a:solidFill>
                <a:latin typeface="Calibri"/>
                <a:cs typeface="Calibri"/>
              </a:rPr>
              <a:t>points.</a:t>
            </a:r>
            <a:endParaRPr sz="950">
              <a:latin typeface="Calibri"/>
              <a:cs typeface="Calibri"/>
            </a:endParaRPr>
          </a:p>
          <a:p>
            <a:pPr marL="12700" marR="5080" indent="-635">
              <a:lnSpc>
                <a:spcPct val="112799"/>
              </a:lnSpc>
              <a:spcBef>
                <a:spcPts val="310"/>
              </a:spcBef>
            </a:pPr>
            <a:r>
              <a:rPr sz="900" spc="-20" dirty="0">
                <a:solidFill>
                  <a:srgbClr val="151515"/>
                </a:solidFill>
                <a:latin typeface="Calibri"/>
                <a:cs typeface="Calibri"/>
              </a:rPr>
              <a:t>Each</a:t>
            </a:r>
            <a:r>
              <a:rPr sz="900" spc="-40" dirty="0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A1A1A"/>
                </a:solidFill>
                <a:latin typeface="Calibri"/>
                <a:cs typeface="Calibri"/>
              </a:rPr>
              <a:t>neural</a:t>
            </a:r>
            <a:r>
              <a:rPr sz="900" spc="-1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181818"/>
                </a:solidFill>
                <a:latin typeface="Calibri"/>
                <a:cs typeface="Calibri"/>
              </a:rPr>
              <a:t>network</a:t>
            </a:r>
            <a:r>
              <a:rPr sz="900" spc="2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C1C1C"/>
                </a:solidFill>
                <a:latin typeface="Calibri"/>
                <a:cs typeface="Calibri"/>
              </a:rPr>
              <a:t>is</a:t>
            </a:r>
            <a:r>
              <a:rPr sz="900" spc="-2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1A1A1A"/>
                </a:solidFill>
                <a:latin typeface="Calibri"/>
                <a:cs typeface="Calibri"/>
              </a:rPr>
              <a:t>tested</a:t>
            </a:r>
            <a:r>
              <a:rPr sz="900" spc="-2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1A1A1A"/>
                </a:solidFill>
                <a:latin typeface="Calibri"/>
                <a:cs typeface="Calibri"/>
              </a:rPr>
              <a:t>by</a:t>
            </a:r>
            <a:r>
              <a:rPr sz="900" spc="50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181818"/>
                </a:solidFill>
                <a:latin typeface="Calibri"/>
                <a:cs typeface="Calibri"/>
              </a:rPr>
              <a:t>controlling</a:t>
            </a:r>
            <a:r>
              <a:rPr sz="900" spc="3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45" dirty="0">
                <a:solidFill>
                  <a:srgbClr val="1A1A1A"/>
                </a:solidFill>
                <a:latin typeface="Calibri"/>
                <a:cs typeface="Calibri"/>
              </a:rPr>
              <a:t>the</a:t>
            </a:r>
            <a:r>
              <a:rPr sz="900" spc="-1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61616"/>
                </a:solidFill>
                <a:latin typeface="Calibri"/>
                <a:cs typeface="Calibri"/>
              </a:rPr>
              <a:t>bird</a:t>
            </a:r>
            <a:r>
              <a:rPr sz="900" spc="-2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181818"/>
                </a:solidFill>
                <a:latin typeface="Calibri"/>
                <a:cs typeface="Calibri"/>
              </a:rPr>
              <a:t>in</a:t>
            </a:r>
            <a:r>
              <a:rPr sz="900" spc="-4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45" dirty="0">
                <a:solidFill>
                  <a:srgbClr val="1A1A1A"/>
                </a:solidFill>
                <a:latin typeface="Calibri"/>
                <a:cs typeface="Calibri"/>
              </a:rPr>
              <a:t>the</a:t>
            </a:r>
            <a:r>
              <a:rPr sz="900" spc="-2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A1A1A"/>
                </a:solidFill>
                <a:latin typeface="Calibri"/>
                <a:cs typeface="Calibri"/>
              </a:rPr>
              <a:t>game,</a:t>
            </a:r>
            <a:r>
              <a:rPr sz="900" spc="50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81818"/>
                </a:solidFill>
                <a:latin typeface="Calibri"/>
                <a:cs typeface="Calibri"/>
              </a:rPr>
              <a:t>where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81818"/>
                </a:solidFill>
                <a:latin typeface="Calibri"/>
                <a:cs typeface="Calibri"/>
              </a:rPr>
              <a:t>their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181818"/>
                </a:solidFill>
                <a:latin typeface="Calibri"/>
                <a:cs typeface="Calibri"/>
              </a:rPr>
              <a:t>performance</a:t>
            </a:r>
            <a:r>
              <a:rPr sz="900" spc="7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181818"/>
                </a:solidFill>
                <a:latin typeface="Calibri"/>
                <a:cs typeface="Calibri"/>
              </a:rPr>
              <a:t>is</a:t>
            </a:r>
            <a:r>
              <a:rPr sz="900" spc="50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1A1A1A"/>
                </a:solidFill>
                <a:latin typeface="Calibri"/>
                <a:cs typeface="Calibri"/>
              </a:rPr>
              <a:t>assessed</a:t>
            </a:r>
            <a:r>
              <a:rPr sz="900" spc="1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A1A1A"/>
                </a:solidFill>
                <a:latin typeface="Calibri"/>
                <a:cs typeface="Calibri"/>
              </a:rPr>
              <a:t>based</a:t>
            </a:r>
            <a:r>
              <a:rPr sz="900" spc="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55" dirty="0">
                <a:solidFill>
                  <a:srgbClr val="1A1A1A"/>
                </a:solidFill>
                <a:latin typeface="Calibri"/>
                <a:cs typeface="Calibri"/>
              </a:rPr>
              <a:t>on</a:t>
            </a:r>
            <a:r>
              <a:rPr sz="900" spc="-2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60" dirty="0">
                <a:solidFill>
                  <a:srgbClr val="1A1A1A"/>
                </a:solidFill>
                <a:latin typeface="Calibri"/>
                <a:cs typeface="Calibri"/>
              </a:rPr>
              <a:t>how</a:t>
            </a:r>
            <a:r>
              <a:rPr sz="900" spc="-2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long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1A1A1A"/>
                </a:solidFill>
                <a:latin typeface="Calibri"/>
                <a:cs typeface="Calibri"/>
              </a:rPr>
              <a:t>they</a:t>
            </a:r>
            <a:r>
              <a:rPr sz="900" spc="50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181818"/>
                </a:solidFill>
                <a:latin typeface="Calibri"/>
                <a:cs typeface="Calibri"/>
              </a:rPr>
              <a:t>survive</a:t>
            </a:r>
            <a:r>
              <a:rPr sz="900" spc="1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1A1A1A"/>
                </a:solidFill>
                <a:latin typeface="Calibri"/>
                <a:cs typeface="Calibri"/>
              </a:rPr>
              <a:t>and</a:t>
            </a:r>
            <a:r>
              <a:rPr sz="900" spc="-3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45" dirty="0">
                <a:solidFill>
                  <a:srgbClr val="1A1A1A"/>
                </a:solidFill>
                <a:latin typeface="Calibri"/>
                <a:cs typeface="Calibri"/>
              </a:rPr>
              <a:t>the</a:t>
            </a:r>
            <a:r>
              <a:rPr sz="900" spc="-4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81818"/>
                </a:solidFill>
                <a:latin typeface="Calibri"/>
                <a:cs typeface="Calibri"/>
              </a:rPr>
              <a:t>points</a:t>
            </a:r>
            <a:r>
              <a:rPr sz="900" spc="2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181818"/>
                </a:solidFill>
                <a:latin typeface="Calibri"/>
                <a:cs typeface="Calibri"/>
              </a:rPr>
              <a:t>they</a:t>
            </a:r>
            <a:r>
              <a:rPr sz="900" spc="-2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A1A1A"/>
                </a:solidFill>
                <a:latin typeface="Calibri"/>
                <a:cs typeface="Calibri"/>
              </a:rPr>
              <a:t>score.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94501" y="1876805"/>
            <a:ext cx="1412240" cy="1012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 marR="124460" indent="-1270">
              <a:lnSpc>
                <a:spcPct val="113700"/>
              </a:lnSpc>
              <a:spcBef>
                <a:spcPts val="100"/>
              </a:spcBef>
            </a:pPr>
            <a:r>
              <a:rPr sz="950" dirty="0">
                <a:solidFill>
                  <a:srgbClr val="181818"/>
                </a:solidFill>
                <a:latin typeface="Calibri"/>
                <a:cs typeface="Calibri"/>
              </a:rPr>
              <a:t>Identifytop-</a:t>
            </a:r>
            <a:r>
              <a:rPr sz="950" spc="-10" dirty="0">
                <a:solidFill>
                  <a:srgbClr val="181818"/>
                </a:solidFill>
                <a:latin typeface="Calibri"/>
                <a:cs typeface="Calibri"/>
              </a:rPr>
              <a:t>performing genomes.</a:t>
            </a:r>
            <a:endParaRPr sz="950">
              <a:latin typeface="Calibri"/>
              <a:cs typeface="Calibri"/>
            </a:endParaRPr>
          </a:p>
          <a:p>
            <a:pPr marL="13970" marR="5080">
              <a:lnSpc>
                <a:spcPct val="111900"/>
              </a:lnSpc>
              <a:spcBef>
                <a:spcPts val="340"/>
              </a:spcBef>
            </a:pPr>
            <a:r>
              <a:rPr sz="900" spc="-20" dirty="0">
                <a:solidFill>
                  <a:srgbClr val="181818"/>
                </a:solidFill>
                <a:latin typeface="Calibri"/>
                <a:cs typeface="Calibri"/>
              </a:rPr>
              <a:t>After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1A1A1A"/>
                </a:solidFill>
                <a:latin typeface="Calibri"/>
                <a:cs typeface="Calibri"/>
              </a:rPr>
              <a:t>simulation,</a:t>
            </a:r>
            <a:r>
              <a:rPr sz="900" spc="6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45" dirty="0">
                <a:solidFill>
                  <a:srgbClr val="1A1A1A"/>
                </a:solidFill>
                <a:latin typeface="Calibri"/>
                <a:cs typeface="Calibri"/>
              </a:rPr>
              <a:t>the</a:t>
            </a:r>
            <a:r>
              <a:rPr sz="900" spc="-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181818"/>
                </a:solidFill>
                <a:latin typeface="Calibri"/>
                <a:cs typeface="Calibri"/>
              </a:rPr>
              <a:t>best-</a:t>
            </a:r>
            <a:r>
              <a:rPr sz="900" spc="50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61616"/>
                </a:solidFill>
                <a:latin typeface="Calibri"/>
                <a:cs typeface="Calibri"/>
              </a:rPr>
              <a:t>performing</a:t>
            </a:r>
            <a:r>
              <a:rPr sz="900" spc="6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A1A1A"/>
                </a:solidFill>
                <a:latin typeface="Calibri"/>
                <a:cs typeface="Calibri"/>
              </a:rPr>
              <a:t>neural</a:t>
            </a:r>
            <a:r>
              <a:rPr sz="900" spc="-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networks,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1C1C1C"/>
                </a:solidFill>
                <a:latin typeface="Calibri"/>
                <a:cs typeface="Calibri"/>
              </a:rPr>
              <a:t>or</a:t>
            </a:r>
            <a:r>
              <a:rPr sz="900" spc="50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900" spc="-50" dirty="0">
                <a:solidFill>
                  <a:srgbClr val="1A1A1A"/>
                </a:solidFill>
                <a:latin typeface="Calibri"/>
                <a:cs typeface="Calibri"/>
              </a:rPr>
              <a:t>genomes,</a:t>
            </a:r>
            <a:r>
              <a:rPr sz="900" spc="3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45" dirty="0">
                <a:solidFill>
                  <a:srgbClr val="161616"/>
                </a:solidFill>
                <a:latin typeface="Calibri"/>
                <a:cs typeface="Calibri"/>
              </a:rPr>
              <a:t>are</a:t>
            </a:r>
            <a:r>
              <a:rPr sz="900" spc="-1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selected</a:t>
            </a:r>
            <a:r>
              <a:rPr sz="900" spc="-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A1A1A"/>
                </a:solidFill>
                <a:latin typeface="Calibri"/>
                <a:cs typeface="Calibri"/>
              </a:rPr>
              <a:t>based</a:t>
            </a:r>
            <a:r>
              <a:rPr sz="900" spc="1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1A1A1A"/>
                </a:solidFill>
                <a:latin typeface="Calibri"/>
                <a:cs typeface="Calibri"/>
              </a:rPr>
              <a:t>on</a:t>
            </a:r>
            <a:r>
              <a:rPr sz="900" spc="50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181818"/>
                </a:solidFill>
                <a:latin typeface="Calibri"/>
                <a:cs typeface="Calibri"/>
              </a:rPr>
              <a:t>their</a:t>
            </a:r>
            <a:r>
              <a:rPr sz="900" spc="-1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181818"/>
                </a:solidFill>
                <a:latin typeface="Calibri"/>
                <a:cs typeface="Calibri"/>
              </a:rPr>
              <a:t>performance</a:t>
            </a:r>
            <a:r>
              <a:rPr sz="900" spc="2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A1A1A"/>
                </a:solidFill>
                <a:latin typeface="Calibri"/>
                <a:cs typeface="Calibri"/>
              </a:rPr>
              <a:t>metrics.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08479" y="1876805"/>
            <a:ext cx="1510030" cy="1167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7465" indent="635">
              <a:lnSpc>
                <a:spcPct val="113700"/>
              </a:lnSpc>
              <a:spcBef>
                <a:spcPts val="100"/>
              </a:spcBef>
            </a:pPr>
            <a:r>
              <a:rPr sz="950" spc="10" dirty="0">
                <a:solidFill>
                  <a:srgbClr val="181818"/>
                </a:solidFill>
                <a:latin typeface="Calibri"/>
                <a:cs typeface="Calibri"/>
              </a:rPr>
              <a:t>Apply</a:t>
            </a:r>
            <a:r>
              <a:rPr sz="950" spc="15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50" spc="10" dirty="0">
                <a:solidFill>
                  <a:srgbClr val="181818"/>
                </a:solidFill>
                <a:latin typeface="Calibri"/>
                <a:cs typeface="Calibri"/>
              </a:rPr>
              <a:t>genetic</a:t>
            </a:r>
            <a:r>
              <a:rPr sz="950" spc="10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50" spc="10" dirty="0">
                <a:solidFill>
                  <a:srgbClr val="161616"/>
                </a:solidFill>
                <a:latin typeface="Calibri"/>
                <a:cs typeface="Calibri"/>
              </a:rPr>
              <a:t>algorithms</a:t>
            </a:r>
            <a:r>
              <a:rPr sz="950" spc="18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50" spc="-25" dirty="0">
                <a:solidFill>
                  <a:srgbClr val="181818"/>
                </a:solidFill>
                <a:latin typeface="Calibri"/>
                <a:cs typeface="Calibri"/>
              </a:rPr>
              <a:t>to</a:t>
            </a:r>
            <a:r>
              <a:rPr sz="95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1A1A1A"/>
                </a:solidFill>
                <a:latin typeface="Calibri"/>
                <a:cs typeface="Calibri"/>
              </a:rPr>
              <a:t>breed</a:t>
            </a:r>
            <a:r>
              <a:rPr sz="950" spc="7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181818"/>
                </a:solidFill>
                <a:latin typeface="Calibri"/>
                <a:cs typeface="Calibri"/>
              </a:rPr>
              <a:t>new</a:t>
            </a:r>
            <a:r>
              <a:rPr sz="950" spc="5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50" spc="-10" dirty="0">
                <a:solidFill>
                  <a:srgbClr val="181818"/>
                </a:solidFill>
                <a:latin typeface="Calibri"/>
                <a:cs typeface="Calibri"/>
              </a:rPr>
              <a:t>networks.</a:t>
            </a:r>
            <a:endParaRPr sz="950">
              <a:latin typeface="Calibri"/>
              <a:cs typeface="Calibri"/>
            </a:endParaRPr>
          </a:p>
          <a:p>
            <a:pPr marL="13970" marR="5080" indent="-1905">
              <a:lnSpc>
                <a:spcPct val="112200"/>
              </a:lnSpc>
              <a:spcBef>
                <a:spcPts val="335"/>
              </a:spcBef>
            </a:pPr>
            <a:r>
              <a:rPr sz="900" spc="-20" dirty="0">
                <a:solidFill>
                  <a:srgbClr val="1A1A1A"/>
                </a:solidFill>
                <a:latin typeface="Calibri"/>
                <a:cs typeface="Calibri"/>
              </a:rPr>
              <a:t>Using</a:t>
            </a:r>
            <a:r>
              <a:rPr sz="90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genetic</a:t>
            </a:r>
            <a:r>
              <a:rPr sz="900" spc="-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algorithms,</a:t>
            </a:r>
            <a:r>
              <a:rPr sz="900" spc="1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1A1A1A"/>
                </a:solidFill>
                <a:latin typeface="Calibri"/>
                <a:cs typeface="Calibri"/>
              </a:rPr>
              <a:t>the</a:t>
            </a:r>
            <a:r>
              <a:rPr sz="900" spc="50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51515"/>
                </a:solidFill>
                <a:latin typeface="Calibri"/>
                <a:cs typeface="Calibri"/>
              </a:rPr>
              <a:t>selected</a:t>
            </a:r>
            <a:r>
              <a:rPr sz="900" spc="55" dirty="0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top-performing</a:t>
            </a:r>
            <a:r>
              <a:rPr sz="900" spc="-1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81818"/>
                </a:solidFill>
                <a:latin typeface="Calibri"/>
                <a:cs typeface="Calibri"/>
              </a:rPr>
              <a:t>genomes</a:t>
            </a:r>
            <a:r>
              <a:rPr sz="900" spc="50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are </a:t>
            </a:r>
            <a:r>
              <a:rPr sz="900" spc="-25" dirty="0">
                <a:solidFill>
                  <a:srgbClr val="1A1A1A"/>
                </a:solidFill>
                <a:latin typeface="Calibri"/>
                <a:cs typeface="Calibri"/>
              </a:rPr>
              <a:t>bred</a:t>
            </a:r>
            <a:r>
              <a:rPr sz="900" spc="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55" dirty="0">
                <a:solidFill>
                  <a:srgbClr val="181818"/>
                </a:solidFill>
                <a:latin typeface="Calibri"/>
                <a:cs typeface="Calibri"/>
              </a:rPr>
              <a:t>to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81818"/>
                </a:solidFill>
                <a:latin typeface="Calibri"/>
                <a:cs typeface="Calibri"/>
              </a:rPr>
              <a:t>create</a:t>
            </a:r>
            <a:r>
              <a:rPr sz="900" spc="-2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50" dirty="0">
                <a:solidFill>
                  <a:srgbClr val="1A1A1A"/>
                </a:solidFill>
                <a:latin typeface="Calibri"/>
                <a:cs typeface="Calibri"/>
              </a:rPr>
              <a:t>new</a:t>
            </a:r>
            <a:r>
              <a:rPr sz="900" spc="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A1A1A"/>
                </a:solidFill>
                <a:latin typeface="Calibri"/>
                <a:cs typeface="Calibri"/>
              </a:rPr>
              <a:t>networks,</a:t>
            </a:r>
            <a:r>
              <a:rPr sz="900" spc="50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continuing</a:t>
            </a:r>
            <a:r>
              <a:rPr sz="900" spc="5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50" dirty="0">
                <a:solidFill>
                  <a:srgbClr val="181818"/>
                </a:solidFill>
                <a:latin typeface="Calibri"/>
                <a:cs typeface="Calibri"/>
              </a:rPr>
              <a:t>the</a:t>
            </a:r>
            <a:r>
              <a:rPr sz="900" spc="1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81818"/>
                </a:solidFill>
                <a:latin typeface="Calibri"/>
                <a:cs typeface="Calibri"/>
              </a:rPr>
              <a:t>cycle</a:t>
            </a:r>
            <a:r>
              <a:rPr sz="900" spc="-4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1C1C1C"/>
                </a:solidFill>
                <a:latin typeface="Calibri"/>
                <a:cs typeface="Calibri"/>
              </a:rPr>
              <a:t>of</a:t>
            </a:r>
            <a:r>
              <a:rPr sz="900" spc="50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A1A1A"/>
                </a:solidFill>
                <a:latin typeface="Calibri"/>
                <a:cs typeface="Calibri"/>
              </a:rPr>
              <a:t>improvement.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040B1A-8EC0-5E11-77E3-8CFABA68D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6"/>
            <a:ext cx="8128000" cy="457014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34463" y="388351"/>
            <a:ext cx="3956050" cy="33655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0795" algn="ctr">
              <a:lnSpc>
                <a:spcPct val="100000"/>
              </a:lnSpc>
              <a:spcBef>
                <a:spcPts val="215"/>
              </a:spcBef>
            </a:pP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AI</a:t>
            </a:r>
            <a:r>
              <a:rPr sz="950" spc="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spc="-10" dirty="0">
                <a:solidFill>
                  <a:srgbClr val="FFFFFF"/>
                </a:solidFill>
                <a:latin typeface="Calibri"/>
                <a:cs typeface="Calibri"/>
              </a:rPr>
              <a:t>modecontrolsgameplay</a:t>
            </a:r>
            <a:endParaRPr sz="9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900" spc="-2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9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AI</a:t>
            </a:r>
            <a:r>
              <a:rPr sz="900" spc="-50" dirty="0">
                <a:solidFill>
                  <a:srgbClr val="FFFFFF"/>
                </a:solidFill>
                <a:latin typeface="Calibri"/>
                <a:cs typeface="Calibri"/>
              </a:rPr>
              <a:t> mode</a:t>
            </a:r>
            <a:r>
              <a:rPr sz="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Calibri"/>
                <a:cs typeface="Calibri"/>
              </a:rPr>
              <a:t>actively</a:t>
            </a:r>
            <a:r>
              <a:rPr sz="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0" dirty="0">
                <a:solidFill>
                  <a:srgbClr val="FFFFFF"/>
                </a:solidFill>
                <a:latin typeface="Calibri"/>
                <a:cs typeface="Calibri"/>
              </a:rPr>
              <a:t>manages</a:t>
            </a:r>
            <a:r>
              <a:rPr sz="9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FFFFFF"/>
                </a:solidFill>
                <a:latin typeface="Calibri"/>
                <a:cs typeface="Calibri"/>
              </a:rPr>
              <a:t>bird's</a:t>
            </a: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0" dirty="0">
                <a:solidFill>
                  <a:srgbClr val="FFFFFF"/>
                </a:solidFill>
                <a:latin typeface="Calibri"/>
                <a:cs typeface="Calibri"/>
              </a:rPr>
              <a:t>movements,</a:t>
            </a:r>
            <a:r>
              <a:rPr sz="9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Calibri"/>
                <a:cs typeface="Calibri"/>
              </a:rPr>
              <a:t>adapting</a:t>
            </a:r>
            <a:r>
              <a:rPr sz="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9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0" dirty="0">
                <a:solidFill>
                  <a:srgbClr val="FFFFFF"/>
                </a:solidFill>
                <a:latin typeface="Calibri"/>
                <a:cs typeface="Calibri"/>
              </a:rPr>
              <a:t>game's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 environment.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18128" y="1523387"/>
            <a:ext cx="4396105" cy="34290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R="6985" algn="ctr">
              <a:lnSpc>
                <a:spcPct val="100000"/>
              </a:lnSpc>
              <a:spcBef>
                <a:spcPts val="275"/>
              </a:spcBef>
            </a:pPr>
            <a:r>
              <a:rPr sz="950" spc="20" dirty="0">
                <a:solidFill>
                  <a:srgbClr val="FFFFFF"/>
                </a:solidFill>
                <a:latin typeface="Calibri"/>
                <a:cs typeface="Calibri"/>
              </a:rPr>
              <a:t>Adaptive</a:t>
            </a:r>
            <a:r>
              <a:rPr sz="95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spc="20" dirty="0">
                <a:solidFill>
                  <a:srgbClr val="FFFFFF"/>
                </a:solidFill>
                <a:latin typeface="Calibri"/>
                <a:cs typeface="Calibri"/>
              </a:rPr>
              <a:t>strategy</a:t>
            </a:r>
            <a:r>
              <a:rPr sz="950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spc="-10" dirty="0">
                <a:solidFill>
                  <a:srgbClr val="FFFFFF"/>
                </a:solidFill>
                <a:latin typeface="Calibri"/>
                <a:cs typeface="Calibri"/>
              </a:rPr>
              <a:t>improvement</a:t>
            </a:r>
            <a:endParaRPr sz="9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60"/>
              </a:spcBef>
            </a:pPr>
            <a:r>
              <a:rPr sz="850" spc="-10" dirty="0">
                <a:solidFill>
                  <a:srgbClr val="FFFFFF"/>
                </a:solidFill>
                <a:latin typeface="Calibri"/>
                <a:cs typeface="Calibri"/>
              </a:rPr>
              <a:t>Through</a:t>
            </a:r>
            <a:r>
              <a:rPr sz="8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50" spc="-10" dirty="0">
                <a:solidFill>
                  <a:srgbClr val="FFFFFF"/>
                </a:solidFill>
                <a:latin typeface="Calibri"/>
                <a:cs typeface="Calibri"/>
              </a:rPr>
              <a:t>continuous</a:t>
            </a:r>
            <a:r>
              <a:rPr sz="8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50" spc="-25" dirty="0">
                <a:solidFill>
                  <a:srgbClr val="FFFFFF"/>
                </a:solidFill>
                <a:latin typeface="Calibri"/>
                <a:cs typeface="Calibri"/>
              </a:rPr>
              <a:t>gameplay,</a:t>
            </a:r>
            <a:r>
              <a:rPr sz="85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50" spc="-2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850" dirty="0">
                <a:solidFill>
                  <a:srgbClr val="FFFFFF"/>
                </a:solidFill>
                <a:latin typeface="Calibri"/>
                <a:cs typeface="Calibri"/>
              </a:rPr>
              <a:t>AI</a:t>
            </a:r>
            <a:r>
              <a:rPr sz="8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50" spc="-10" dirty="0">
                <a:solidFill>
                  <a:srgbClr val="FFFFFF"/>
                </a:solidFill>
                <a:latin typeface="Calibri"/>
                <a:cs typeface="Calibri"/>
              </a:rPr>
              <a:t>enhances</a:t>
            </a:r>
            <a:r>
              <a:rPr sz="8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50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8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50" spc="-10" dirty="0">
                <a:solidFill>
                  <a:srgbClr val="FFFFFF"/>
                </a:solidFill>
                <a:latin typeface="Calibri"/>
                <a:cs typeface="Calibri"/>
              </a:rPr>
              <a:t>strategies, leading</a:t>
            </a:r>
            <a:r>
              <a:rPr sz="850" dirty="0">
                <a:solidFill>
                  <a:srgbClr val="FFFFFF"/>
                </a:solidFill>
                <a:latin typeface="Calibri"/>
                <a:cs typeface="Calibri"/>
              </a:rPr>
              <a:t> to</a:t>
            </a:r>
            <a:r>
              <a:rPr sz="85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50" dirty="0">
                <a:solidFill>
                  <a:srgbClr val="FFFFFF"/>
                </a:solidFill>
                <a:latin typeface="Calibri"/>
                <a:cs typeface="Calibri"/>
              </a:rPr>
              <a:t>progressively</a:t>
            </a:r>
            <a:r>
              <a:rPr sz="8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50" dirty="0">
                <a:solidFill>
                  <a:srgbClr val="FFFFFF"/>
                </a:solidFill>
                <a:latin typeface="Calibri"/>
                <a:cs typeface="Calibri"/>
              </a:rPr>
              <a:t>higher </a:t>
            </a:r>
            <a:r>
              <a:rPr sz="850" spc="-10" dirty="0">
                <a:solidFill>
                  <a:srgbClr val="FFFFFF"/>
                </a:solidFill>
                <a:latin typeface="Calibri"/>
                <a:cs typeface="Calibri"/>
              </a:rPr>
              <a:t>scores.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95790" y="2229104"/>
            <a:ext cx="742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999999"/>
                </a:solidFill>
                <a:latin typeface="Calibri"/>
                <a:cs typeface="Calibri"/>
              </a:rPr>
              <a:t>“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22082" y="2850896"/>
            <a:ext cx="92519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FFFFFF"/>
                </a:solidFill>
                <a:latin typeface="Calibri"/>
                <a:cs typeface="Calibri"/>
              </a:rPr>
              <a:t>Fitness</a:t>
            </a:r>
            <a:r>
              <a:rPr sz="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Calibri"/>
                <a:cs typeface="Calibri"/>
              </a:rPr>
              <a:t>evaluationsak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38628" y="2666110"/>
            <a:ext cx="2962275" cy="34734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204"/>
              </a:spcBef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Showcasingadaptive</a:t>
            </a:r>
            <a:r>
              <a:rPr sz="1050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Calibri"/>
                <a:cs typeface="Calibri"/>
              </a:rPr>
              <a:t>earning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00" spc="-25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9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0" dirty="0">
                <a:solidFill>
                  <a:srgbClr val="FFFFFF"/>
                </a:solidFill>
                <a:latin typeface="Calibri"/>
                <a:cs typeface="Calibri"/>
              </a:rPr>
              <a:t>genomes</a:t>
            </a:r>
            <a:r>
              <a:rPr sz="9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FFFFFF"/>
                </a:solidFill>
                <a:latin typeface="Calibri"/>
                <a:cs typeface="Calibri"/>
              </a:rPr>
              <a:t>excel</a:t>
            </a:r>
            <a:r>
              <a:rPr sz="9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within</a:t>
            </a:r>
            <a:r>
              <a:rPr sz="900" spc="26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9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0" dirty="0">
                <a:solidFill>
                  <a:srgbClr val="FFFFFF"/>
                </a:solidFill>
                <a:latin typeface="Calibri"/>
                <a:cs typeface="Calibri"/>
              </a:rPr>
              <a:t>game's</a:t>
            </a:r>
            <a:r>
              <a:rPr sz="9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Calibri"/>
                <a:cs typeface="Calibri"/>
              </a:rPr>
              <a:t>environment</a:t>
            </a:r>
            <a:r>
              <a:rPr sz="9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9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9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fitness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57700" y="3814134"/>
            <a:ext cx="4431665" cy="54483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R="108585" algn="ctr">
              <a:lnSpc>
                <a:spcPct val="100000"/>
              </a:lnSpc>
              <a:spcBef>
                <a:spcPts val="240"/>
              </a:spcBef>
            </a:pPr>
            <a:r>
              <a:rPr sz="950" spc="20" dirty="0">
                <a:solidFill>
                  <a:srgbClr val="FFFFFF"/>
                </a:solidFill>
                <a:latin typeface="Calibri"/>
                <a:cs typeface="Calibri"/>
              </a:rPr>
              <a:t>Insights</a:t>
            </a:r>
            <a:r>
              <a:rPr sz="950" spc="1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spc="20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spc="20" dirty="0">
                <a:solidFill>
                  <a:srgbClr val="FFFFFF"/>
                </a:solidFill>
                <a:latin typeface="Calibri"/>
                <a:cs typeface="Calibri"/>
              </a:rPr>
              <a:t>decision-</a:t>
            </a:r>
            <a:r>
              <a:rPr sz="950" spc="-10" dirty="0">
                <a:solidFill>
                  <a:srgbClr val="FFFFFF"/>
                </a:solidFill>
                <a:latin typeface="Calibri"/>
                <a:cs typeface="Calibri"/>
              </a:rPr>
              <a:t>making</a:t>
            </a:r>
            <a:endParaRPr sz="950">
              <a:latin typeface="Calibri"/>
              <a:cs typeface="Calibri"/>
            </a:endParaRPr>
          </a:p>
          <a:p>
            <a:pPr marR="110489" algn="ctr">
              <a:lnSpc>
                <a:spcPct val="100000"/>
              </a:lnSpc>
              <a:spcBef>
                <a:spcPts val="135"/>
              </a:spcBef>
              <a:tabLst>
                <a:tab pos="610870" algn="l"/>
              </a:tabLst>
            </a:pPr>
            <a:r>
              <a:rPr sz="900" spc="-2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AI's</a:t>
            </a:r>
            <a:r>
              <a:rPr sz="9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Calibri"/>
                <a:cs typeface="Calibri"/>
              </a:rPr>
              <a:t>ga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900" spc="-25" dirty="0">
                <a:solidFill>
                  <a:srgbClr val="FFFFFF"/>
                </a:solidFill>
                <a:latin typeface="Calibri"/>
                <a:cs typeface="Calibri"/>
              </a:rPr>
              <a:t>play</a:t>
            </a:r>
            <a:r>
              <a:rPr sz="900" spc="-35" dirty="0">
                <a:solidFill>
                  <a:srgbClr val="FFFFFF"/>
                </a:solidFill>
                <a:latin typeface="Calibri"/>
                <a:cs typeface="Calibri"/>
              </a:rPr>
              <a:t> provides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Calibri"/>
                <a:cs typeface="Calibri"/>
              </a:rPr>
              <a:t>valuable</a:t>
            </a:r>
            <a:r>
              <a:rPr sz="9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Calibri"/>
                <a:cs typeface="Calibri"/>
              </a:rPr>
              <a:t>insights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9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9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FFFFFF"/>
                </a:solidFill>
                <a:latin typeface="Calibri"/>
                <a:cs typeface="Calibri"/>
              </a:rPr>
              <a:t>decision-</a:t>
            </a:r>
            <a:r>
              <a:rPr sz="900" spc="-35" dirty="0">
                <a:solidFill>
                  <a:srgbClr val="FFFFFF"/>
                </a:solidFill>
                <a:latin typeface="Calibri"/>
                <a:cs typeface="Calibri"/>
              </a:rPr>
              <a:t>making</a:t>
            </a:r>
            <a:r>
              <a:rPr sz="9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FFFFFF"/>
                </a:solidFill>
                <a:latin typeface="Calibri"/>
                <a:cs typeface="Calibri"/>
              </a:rPr>
              <a:t>processes</a:t>
            </a:r>
            <a:r>
              <a:rPr sz="9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effectiveness.</a:t>
            </a:r>
            <a:endParaRPr sz="900">
              <a:latin typeface="Calibri"/>
              <a:cs typeface="Calibri"/>
            </a:endParaRPr>
          </a:p>
          <a:p>
            <a:pPr marL="1390650">
              <a:lnSpc>
                <a:spcPct val="100000"/>
              </a:lnSpc>
              <a:spcBef>
                <a:spcPts val="750"/>
              </a:spcBef>
              <a:tabLst>
                <a:tab pos="3200400" algn="l"/>
                <a:tab pos="3813175" algn="l"/>
              </a:tabLst>
            </a:pPr>
            <a:r>
              <a:rPr sz="700" spc="-45" dirty="0">
                <a:solidFill>
                  <a:srgbClr val="8C9360"/>
                </a:solidFill>
                <a:latin typeface="Calibri"/>
                <a:cs typeface="Calibri"/>
              </a:rPr>
              <a:t>—</a:t>
            </a:r>
            <a:r>
              <a:rPr sz="700" spc="-50" dirty="0">
                <a:solidFill>
                  <a:srgbClr val="8C9360"/>
                </a:solidFill>
                <a:latin typeface="Calibri"/>
                <a:cs typeface="Calibri"/>
              </a:rPr>
              <a:t>—</a:t>
            </a:r>
            <a:r>
              <a:rPr sz="700" dirty="0">
                <a:solidFill>
                  <a:srgbClr val="8C9360"/>
                </a:solidFill>
                <a:latin typeface="Calibri"/>
                <a:cs typeface="Calibri"/>
              </a:rPr>
              <a:t>	</a:t>
            </a:r>
            <a:r>
              <a:rPr sz="700" dirty="0">
                <a:solidFill>
                  <a:srgbClr val="CACACA"/>
                </a:solidFill>
                <a:latin typeface="Calibri"/>
                <a:cs typeface="Calibri"/>
                <a:hlinkClick r:id="rId2"/>
              </a:rPr>
              <a:t>c</a:t>
            </a:r>
            <a:r>
              <a:rPr sz="700" spc="90" dirty="0">
                <a:solidFill>
                  <a:srgbClr val="CACACA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700" spc="-70" dirty="0">
                <a:solidFill>
                  <a:srgbClr val="E4E4E4"/>
                </a:solidFill>
                <a:latin typeface="Calibri"/>
                <a:cs typeface="Calibri"/>
                <a:hlinkClick r:id="rId2"/>
              </a:rPr>
              <a:t>eoted</a:t>
            </a:r>
            <a:r>
              <a:rPr sz="700" spc="-20" dirty="0">
                <a:solidFill>
                  <a:srgbClr val="E4E4E4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700" spc="-10" dirty="0">
                <a:solidFill>
                  <a:srgbClr val="F0F0F0"/>
                </a:solidFill>
                <a:latin typeface="Calibri"/>
                <a:cs typeface="Calibri"/>
                <a:hlinkClick r:id="rId2"/>
              </a:rPr>
              <a:t>usins</a:t>
            </a:r>
            <a:r>
              <a:rPr sz="700" dirty="0">
                <a:solidFill>
                  <a:srgbClr val="F0F0F0"/>
                </a:solidFill>
                <a:latin typeface="Calibri"/>
                <a:cs typeface="Calibri"/>
                <a:hlinkClick r:id="rId2"/>
              </a:rPr>
              <a:t>	</a:t>
            </a:r>
            <a:r>
              <a:rPr sz="700" spc="10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presentations</a:t>
            </a:r>
            <a:r>
              <a:rPr sz="700" spc="-10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700" spc="-25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is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4885" y="1719579"/>
            <a:ext cx="1945639" cy="104203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 indent="6350">
              <a:lnSpc>
                <a:spcPts val="2350"/>
              </a:lnSpc>
              <a:spcBef>
                <a:spcPts val="420"/>
              </a:spcBef>
            </a:pPr>
            <a:r>
              <a:rPr sz="2200" spc="60" dirty="0">
                <a:solidFill>
                  <a:srgbClr val="1C1C1C"/>
                </a:solidFill>
                <a:latin typeface="Calibri"/>
                <a:cs typeface="Calibri"/>
              </a:rPr>
              <a:t>AI</a:t>
            </a:r>
            <a:r>
              <a:rPr sz="2200" spc="-19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200" spc="-60" dirty="0">
                <a:solidFill>
                  <a:srgbClr val="181818"/>
                </a:solidFill>
                <a:latin typeface="Calibri"/>
                <a:cs typeface="Calibri"/>
              </a:rPr>
              <a:t>MODE:</a:t>
            </a:r>
            <a:r>
              <a:rPr sz="2200" spc="-10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2200" spc="110" dirty="0">
                <a:solidFill>
                  <a:srgbClr val="1C1C1C"/>
                </a:solidFill>
                <a:latin typeface="Calibri"/>
                <a:cs typeface="Calibri"/>
              </a:rPr>
              <a:t>A</a:t>
            </a:r>
            <a:r>
              <a:rPr sz="2200" spc="-23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1C1C1C"/>
                </a:solidFill>
                <a:latin typeface="Calibri"/>
                <a:cs typeface="Calibri"/>
              </a:rPr>
              <a:t>DEEP </a:t>
            </a:r>
            <a:r>
              <a:rPr sz="2200" spc="-20" dirty="0">
                <a:solidFill>
                  <a:srgbClr val="1A1A1A"/>
                </a:solidFill>
                <a:latin typeface="Calibri"/>
                <a:cs typeface="Calibri"/>
              </a:rPr>
              <a:t>DIVE</a:t>
            </a:r>
            <a:endParaRPr sz="2200">
              <a:latin typeface="Calibri"/>
              <a:cs typeface="Calibri"/>
            </a:endParaRPr>
          </a:p>
          <a:p>
            <a:pPr marL="24765" marR="8890" indent="-3175">
              <a:lnSpc>
                <a:spcPct val="106700"/>
              </a:lnSpc>
              <a:spcBef>
                <a:spcPts val="290"/>
              </a:spcBef>
            </a:pPr>
            <a:r>
              <a:rPr sz="1050" spc="-20" dirty="0">
                <a:solidFill>
                  <a:srgbClr val="6D6D6D"/>
                </a:solidFill>
                <a:latin typeface="Calibri"/>
                <a:cs typeface="Calibri"/>
              </a:rPr>
              <a:t>Exploring</a:t>
            </a:r>
            <a:r>
              <a:rPr sz="1050" dirty="0">
                <a:solidFill>
                  <a:srgbClr val="6D6D6D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707070"/>
                </a:solidFill>
                <a:latin typeface="Calibri"/>
                <a:cs typeface="Calibri"/>
              </a:rPr>
              <a:t>Al </a:t>
            </a:r>
            <a:r>
              <a:rPr sz="1050" spc="-30" dirty="0">
                <a:solidFill>
                  <a:srgbClr val="707070"/>
                </a:solidFill>
                <a:latin typeface="Calibri"/>
                <a:cs typeface="Calibri"/>
              </a:rPr>
              <a:t>Strategies</a:t>
            </a:r>
            <a:r>
              <a:rPr sz="1050" spc="20" dirty="0">
                <a:solidFill>
                  <a:srgbClr val="707070"/>
                </a:solidFill>
                <a:latin typeface="Calibri"/>
                <a:cs typeface="Calibri"/>
              </a:rPr>
              <a:t> </a:t>
            </a:r>
            <a:r>
              <a:rPr sz="1050" spc="-45" dirty="0">
                <a:solidFill>
                  <a:srgbClr val="727272"/>
                </a:solidFill>
                <a:latin typeface="Calibri"/>
                <a:cs typeface="Calibri"/>
              </a:rPr>
              <a:t>in</a:t>
            </a:r>
            <a:r>
              <a:rPr sz="1050" spc="-10" dirty="0">
                <a:solidFill>
                  <a:srgbClr val="727272"/>
                </a:solidFill>
                <a:latin typeface="Calibri"/>
                <a:cs typeface="Calibri"/>
              </a:rPr>
              <a:t> </a:t>
            </a:r>
            <a:r>
              <a:rPr sz="1050" spc="-25" dirty="0">
                <a:solidFill>
                  <a:srgbClr val="707070"/>
                </a:solidFill>
                <a:latin typeface="Calibri"/>
                <a:cs typeface="Calibri"/>
              </a:rPr>
              <a:t>Flappy</a:t>
            </a:r>
            <a:r>
              <a:rPr sz="1050" spc="10" dirty="0">
                <a:solidFill>
                  <a:srgbClr val="707070"/>
                </a:solidFill>
                <a:latin typeface="Calibri"/>
                <a:cs typeface="Calibri"/>
              </a:rPr>
              <a:t> </a:t>
            </a:r>
            <a:r>
              <a:rPr sz="1050" spc="-20" dirty="0">
                <a:solidFill>
                  <a:srgbClr val="6E6E6E"/>
                </a:solidFill>
                <a:latin typeface="Calibri"/>
                <a:cs typeface="Calibri"/>
              </a:rPr>
              <a:t>Bird </a:t>
            </a:r>
            <a:r>
              <a:rPr sz="1050" spc="-30" dirty="0">
                <a:solidFill>
                  <a:srgbClr val="707070"/>
                </a:solidFill>
                <a:latin typeface="Calibri"/>
                <a:cs typeface="Calibri"/>
              </a:rPr>
              <a:t>through</a:t>
            </a:r>
            <a:r>
              <a:rPr sz="1050" spc="-20" dirty="0">
                <a:solidFill>
                  <a:srgbClr val="707070"/>
                </a:solidFill>
                <a:latin typeface="Calibri"/>
                <a:cs typeface="Calibri"/>
              </a:rPr>
              <a:t> NEAT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9E631A-58EA-CD2F-5DB5-FD1664330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6"/>
            <a:ext cx="8128000" cy="457014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22475" y="4200144"/>
            <a:ext cx="1334857" cy="20116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31809" y="1243583"/>
            <a:ext cx="618666" cy="6217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81714" y="1883664"/>
            <a:ext cx="1767619" cy="16093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95809" y="1255775"/>
            <a:ext cx="594285" cy="60045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87619" y="173736"/>
            <a:ext cx="1624380" cy="1523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384762" y="2651760"/>
            <a:ext cx="338285" cy="6705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467047" y="2435351"/>
            <a:ext cx="173714" cy="36575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57785">
              <a:lnSpc>
                <a:spcPct val="100000"/>
              </a:lnSpc>
              <a:spcBef>
                <a:spcPts val="680"/>
              </a:spcBef>
            </a:pPr>
            <a:r>
              <a:rPr spc="-35" dirty="0">
                <a:solidFill>
                  <a:srgbClr val="2195F2"/>
                </a:solidFill>
              </a:rPr>
              <a:t>NORMAL</a:t>
            </a:r>
            <a:r>
              <a:rPr spc="-90" dirty="0">
                <a:solidFill>
                  <a:srgbClr val="2195F2"/>
                </a:solidFill>
              </a:rPr>
              <a:t> </a:t>
            </a:r>
            <a:r>
              <a:rPr dirty="0"/>
              <a:t>PLAYERMODE:</a:t>
            </a:r>
            <a:r>
              <a:rPr spc="-95" dirty="0"/>
              <a:t> </a:t>
            </a:r>
            <a:r>
              <a:rPr spc="-10" dirty="0">
                <a:solidFill>
                  <a:srgbClr val="2197F0"/>
                </a:solidFill>
              </a:rPr>
              <a:t>HUMANVS.AI</a:t>
            </a:r>
          </a:p>
          <a:p>
            <a:pPr marL="68580">
              <a:lnSpc>
                <a:spcPct val="100000"/>
              </a:lnSpc>
              <a:spcBef>
                <a:spcPts val="265"/>
              </a:spcBef>
            </a:pPr>
            <a:r>
              <a:rPr sz="1000" spc="-10" dirty="0">
                <a:solidFill>
                  <a:srgbClr val="6D6D6D"/>
                </a:solidFill>
              </a:rPr>
              <a:t>Comparing</a:t>
            </a:r>
            <a:r>
              <a:rPr sz="1000" spc="30" dirty="0">
                <a:solidFill>
                  <a:srgbClr val="6D6D6D"/>
                </a:solidFill>
              </a:rPr>
              <a:t> </a:t>
            </a:r>
            <a:r>
              <a:rPr sz="1000" dirty="0">
                <a:solidFill>
                  <a:srgbClr val="6E6E6E"/>
                </a:solidFill>
              </a:rPr>
              <a:t>Human</a:t>
            </a:r>
            <a:r>
              <a:rPr sz="1000" spc="30" dirty="0">
                <a:solidFill>
                  <a:srgbClr val="6E6E6E"/>
                </a:solidFill>
              </a:rPr>
              <a:t> </a:t>
            </a:r>
            <a:r>
              <a:rPr sz="1000" spc="-10" dirty="0">
                <a:solidFill>
                  <a:srgbClr val="6E6E6E"/>
                </a:solidFill>
              </a:rPr>
              <a:t>Intuition</a:t>
            </a:r>
            <a:r>
              <a:rPr sz="1000" spc="-5" dirty="0">
                <a:solidFill>
                  <a:srgbClr val="6E6E6E"/>
                </a:solidFill>
              </a:rPr>
              <a:t> </a:t>
            </a:r>
            <a:r>
              <a:rPr sz="1000" dirty="0">
                <a:solidFill>
                  <a:srgbClr val="707070"/>
                </a:solidFill>
              </a:rPr>
              <a:t>and</a:t>
            </a:r>
            <a:r>
              <a:rPr sz="1000" spc="10" dirty="0">
                <a:solidFill>
                  <a:srgbClr val="707070"/>
                </a:solidFill>
              </a:rPr>
              <a:t> </a:t>
            </a:r>
            <a:r>
              <a:rPr sz="1000" dirty="0">
                <a:solidFill>
                  <a:srgbClr val="6E6E6E"/>
                </a:solidFill>
              </a:rPr>
              <a:t>AI</a:t>
            </a:r>
            <a:r>
              <a:rPr sz="1000" spc="-50" dirty="0">
                <a:solidFill>
                  <a:srgbClr val="6E6E6E"/>
                </a:solidFill>
              </a:rPr>
              <a:t> </a:t>
            </a:r>
            <a:r>
              <a:rPr sz="1000" spc="-10" dirty="0">
                <a:solidFill>
                  <a:srgbClr val="6E6E6E"/>
                </a:solidFill>
              </a:rPr>
              <a:t>Learning</a:t>
            </a:r>
            <a:r>
              <a:rPr sz="1000" spc="-15" dirty="0">
                <a:solidFill>
                  <a:srgbClr val="6E6E6E"/>
                </a:solidFill>
              </a:rPr>
              <a:t> </a:t>
            </a:r>
            <a:r>
              <a:rPr sz="1000" dirty="0">
                <a:solidFill>
                  <a:srgbClr val="6E6E6E"/>
                </a:solidFill>
              </a:rPr>
              <a:t>Capabilities in</a:t>
            </a:r>
            <a:r>
              <a:rPr sz="1000" spc="-30" dirty="0">
                <a:solidFill>
                  <a:srgbClr val="6E6E6E"/>
                </a:solidFill>
              </a:rPr>
              <a:t> </a:t>
            </a:r>
            <a:r>
              <a:rPr sz="1000" dirty="0">
                <a:solidFill>
                  <a:srgbClr val="6E6E6E"/>
                </a:solidFill>
              </a:rPr>
              <a:t>Flappy</a:t>
            </a:r>
            <a:r>
              <a:rPr sz="1000" spc="-15" dirty="0">
                <a:solidFill>
                  <a:srgbClr val="6E6E6E"/>
                </a:solidFill>
              </a:rPr>
              <a:t> </a:t>
            </a:r>
            <a:r>
              <a:rPr sz="1000" spc="-20" dirty="0">
                <a:solidFill>
                  <a:srgbClr val="6D6D6D"/>
                </a:solidFill>
              </a:rPr>
              <a:t>Bird</a:t>
            </a: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420828" y="3552952"/>
            <a:ext cx="6985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50" dirty="0">
                <a:solidFill>
                  <a:srgbClr val="1A1A1A"/>
                </a:solidFill>
                <a:latin typeface="Calibri"/>
                <a:cs typeface="Calibri"/>
              </a:rPr>
              <a:t>•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0828" y="1953641"/>
            <a:ext cx="2429510" cy="186245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777875">
              <a:lnSpc>
                <a:spcPct val="100000"/>
              </a:lnSpc>
              <a:spcBef>
                <a:spcPts val="819"/>
              </a:spcBef>
            </a:pPr>
            <a:r>
              <a:rPr sz="1050" spc="-20" dirty="0">
                <a:solidFill>
                  <a:srgbClr val="161616"/>
                </a:solidFill>
                <a:latin typeface="Calibri"/>
                <a:cs typeface="Calibri"/>
              </a:rPr>
              <a:t>Human </a:t>
            </a:r>
            <a:r>
              <a:rPr sz="1050" spc="-10" dirty="0">
                <a:solidFill>
                  <a:srgbClr val="181818"/>
                </a:solidFill>
                <a:latin typeface="Calibri"/>
                <a:cs typeface="Calibri"/>
              </a:rPr>
              <a:t>Intuition</a:t>
            </a:r>
            <a:endParaRPr sz="1050">
              <a:latin typeface="Calibri"/>
              <a:cs typeface="Calibri"/>
            </a:endParaRPr>
          </a:p>
          <a:p>
            <a:pPr marL="260350" indent="-247650">
              <a:lnSpc>
                <a:spcPct val="100000"/>
              </a:lnSpc>
              <a:spcBef>
                <a:spcPts val="484"/>
              </a:spcBef>
              <a:buClr>
                <a:srgbClr val="1A1A1A"/>
              </a:buClr>
              <a:buChar char="•"/>
              <a:tabLst>
                <a:tab pos="260350" algn="l"/>
              </a:tabLst>
            </a:pPr>
            <a:r>
              <a:rPr sz="700" dirty="0">
                <a:solidFill>
                  <a:srgbClr val="181818"/>
                </a:solidFill>
                <a:latin typeface="Calibri"/>
                <a:cs typeface="Calibri"/>
              </a:rPr>
              <a:t>Players</a:t>
            </a:r>
            <a:r>
              <a:rPr sz="700" spc="-1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181818"/>
                </a:solidFill>
                <a:latin typeface="Calibri"/>
                <a:cs typeface="Calibri"/>
              </a:rPr>
              <a:t>manually</a:t>
            </a:r>
            <a:r>
              <a:rPr sz="700" spc="3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181818"/>
                </a:solidFill>
                <a:latin typeface="Calibri"/>
                <a:cs typeface="Calibri"/>
              </a:rPr>
              <a:t>control</a:t>
            </a:r>
            <a:r>
              <a:rPr sz="700" spc="-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1A1A1A"/>
                </a:solidFill>
                <a:latin typeface="Calibri"/>
                <a:cs typeface="Calibri"/>
              </a:rPr>
              <a:t>the</a:t>
            </a:r>
            <a:r>
              <a:rPr sz="700" spc="-2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161616"/>
                </a:solidFill>
                <a:latin typeface="Calibri"/>
                <a:cs typeface="Calibri"/>
              </a:rPr>
              <a:t>bird,</a:t>
            </a:r>
            <a:r>
              <a:rPr sz="700" spc="-2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181818"/>
                </a:solidFill>
                <a:latin typeface="Calibri"/>
                <a:cs typeface="Calibri"/>
              </a:rPr>
              <a:t>relying </a:t>
            </a:r>
            <a:r>
              <a:rPr sz="700" dirty="0">
                <a:solidFill>
                  <a:srgbClr val="1A1A1A"/>
                </a:solidFill>
                <a:latin typeface="Calibri"/>
                <a:cs typeface="Calibri"/>
              </a:rPr>
              <a:t>on</a:t>
            </a:r>
            <a:r>
              <a:rPr sz="700" spc="-2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1A1A1A"/>
                </a:solidFill>
                <a:latin typeface="Calibri"/>
                <a:cs typeface="Calibri"/>
              </a:rPr>
              <a:t>instinct</a:t>
            </a:r>
            <a:r>
              <a:rPr sz="700" spc="3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700" spc="-25" dirty="0">
                <a:solidFill>
                  <a:srgbClr val="1A1A1A"/>
                </a:solidFill>
                <a:latin typeface="Calibri"/>
                <a:cs typeface="Calibri"/>
              </a:rPr>
              <a:t>and</a:t>
            </a:r>
            <a:endParaRPr sz="700">
              <a:latin typeface="Calibri"/>
              <a:cs typeface="Calibri"/>
            </a:endParaRPr>
          </a:p>
          <a:p>
            <a:pPr marL="1132840">
              <a:lnSpc>
                <a:spcPct val="100000"/>
              </a:lnSpc>
              <a:spcBef>
                <a:spcPts val="165"/>
              </a:spcBef>
            </a:pPr>
            <a:r>
              <a:rPr sz="700" spc="-10" dirty="0">
                <a:solidFill>
                  <a:srgbClr val="1A1A1A"/>
                </a:solidFill>
                <a:latin typeface="Calibri"/>
                <a:cs typeface="Calibri"/>
              </a:rPr>
              <a:t>reflexes.</a:t>
            </a:r>
            <a:endParaRPr sz="700">
              <a:latin typeface="Calibri"/>
              <a:cs typeface="Calibri"/>
            </a:endParaRPr>
          </a:p>
          <a:p>
            <a:pPr marL="214629" indent="-201930">
              <a:lnSpc>
                <a:spcPct val="100000"/>
              </a:lnSpc>
              <a:spcBef>
                <a:spcPts val="215"/>
              </a:spcBef>
              <a:buChar char="•"/>
              <a:tabLst>
                <a:tab pos="214629" algn="l"/>
              </a:tabLst>
            </a:pPr>
            <a:r>
              <a:rPr sz="700" dirty="0">
                <a:solidFill>
                  <a:srgbClr val="181818"/>
                </a:solidFill>
                <a:latin typeface="Calibri"/>
                <a:cs typeface="Calibri"/>
              </a:rPr>
              <a:t>Human</a:t>
            </a:r>
            <a:r>
              <a:rPr sz="700" spc="-3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181818"/>
                </a:solidFill>
                <a:latin typeface="Calibri"/>
                <a:cs typeface="Calibri"/>
              </a:rPr>
              <a:t>players</a:t>
            </a:r>
            <a:r>
              <a:rPr sz="700" spc="-1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181818"/>
                </a:solidFill>
                <a:latin typeface="Calibri"/>
                <a:cs typeface="Calibri"/>
              </a:rPr>
              <a:t>can</a:t>
            </a:r>
            <a:r>
              <a:rPr sz="700" spc="-2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181818"/>
                </a:solidFill>
                <a:latin typeface="Calibri"/>
                <a:cs typeface="Calibri"/>
              </a:rPr>
              <a:t>adapt</a:t>
            </a:r>
            <a:r>
              <a:rPr sz="700" spc="-3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181818"/>
                </a:solidFill>
                <a:latin typeface="Calibri"/>
                <a:cs typeface="Calibri"/>
              </a:rPr>
              <a:t>quickly</a:t>
            </a:r>
            <a:r>
              <a:rPr sz="700" spc="2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1F1F1F"/>
                </a:solidFill>
                <a:latin typeface="Calibri"/>
                <a:cs typeface="Calibri"/>
              </a:rPr>
              <a:t>to</a:t>
            </a:r>
            <a:r>
              <a:rPr sz="700" spc="-6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181818"/>
                </a:solidFill>
                <a:latin typeface="Calibri"/>
                <a:cs typeface="Calibri"/>
              </a:rPr>
              <a:t>unexpected</a:t>
            </a:r>
            <a:r>
              <a:rPr sz="700" spc="3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181818"/>
                </a:solidFill>
                <a:latin typeface="Calibri"/>
                <a:cs typeface="Calibri"/>
              </a:rPr>
              <a:t>changes</a:t>
            </a:r>
            <a:r>
              <a:rPr sz="700" spc="1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700" spc="-25" dirty="0">
                <a:solidFill>
                  <a:srgbClr val="1A1A1A"/>
                </a:solidFill>
                <a:latin typeface="Calibri"/>
                <a:cs typeface="Calibri"/>
              </a:rPr>
              <a:t>in</a:t>
            </a:r>
            <a:endParaRPr sz="700">
              <a:latin typeface="Calibri"/>
              <a:cs typeface="Calibri"/>
            </a:endParaRPr>
          </a:p>
          <a:p>
            <a:pPr marL="1110615">
              <a:lnSpc>
                <a:spcPct val="100000"/>
              </a:lnSpc>
              <a:spcBef>
                <a:spcPts val="145"/>
              </a:spcBef>
            </a:pPr>
            <a:r>
              <a:rPr sz="700" dirty="0">
                <a:solidFill>
                  <a:srgbClr val="1A1A1A"/>
                </a:solidFill>
                <a:latin typeface="Calibri"/>
                <a:cs typeface="Calibri"/>
              </a:rPr>
              <a:t>the</a:t>
            </a:r>
            <a:r>
              <a:rPr sz="700" spc="-2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700" spc="-20" dirty="0">
                <a:solidFill>
                  <a:srgbClr val="181818"/>
                </a:solidFill>
                <a:latin typeface="Calibri"/>
                <a:cs typeface="Calibri"/>
              </a:rPr>
              <a:t>game.</a:t>
            </a:r>
            <a:endParaRPr sz="700">
              <a:latin typeface="Calibri"/>
              <a:cs typeface="Calibri"/>
            </a:endParaRPr>
          </a:p>
          <a:p>
            <a:pPr marL="163195" indent="-150495">
              <a:lnSpc>
                <a:spcPct val="100000"/>
              </a:lnSpc>
              <a:spcBef>
                <a:spcPts val="170"/>
              </a:spcBef>
              <a:buClr>
                <a:srgbClr val="1A1A1A"/>
              </a:buClr>
              <a:buChar char="•"/>
              <a:tabLst>
                <a:tab pos="163195" algn="l"/>
              </a:tabLst>
            </a:pPr>
            <a:r>
              <a:rPr sz="700" dirty="0">
                <a:solidFill>
                  <a:srgbClr val="181818"/>
                </a:solidFill>
                <a:latin typeface="Calibri"/>
                <a:cs typeface="Calibri"/>
              </a:rPr>
              <a:t>Strengths</a:t>
            </a:r>
            <a:r>
              <a:rPr sz="700" spc="2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1A1A1A"/>
                </a:solidFill>
                <a:latin typeface="Calibri"/>
                <a:cs typeface="Calibri"/>
              </a:rPr>
              <a:t>include</a:t>
            </a:r>
            <a:r>
              <a:rPr sz="700" spc="-5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181818"/>
                </a:solidFill>
                <a:latin typeface="Calibri"/>
                <a:cs typeface="Calibri"/>
              </a:rPr>
              <a:t>creativity</a:t>
            </a:r>
            <a:r>
              <a:rPr sz="700" spc="3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181818"/>
                </a:solidFill>
                <a:latin typeface="Calibri"/>
                <a:cs typeface="Calibri"/>
              </a:rPr>
              <a:t>in</a:t>
            </a:r>
            <a:r>
              <a:rPr sz="700" spc="-7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181818"/>
                </a:solidFill>
                <a:latin typeface="Calibri"/>
                <a:cs typeface="Calibri"/>
              </a:rPr>
              <a:t>maneuvering</a:t>
            </a:r>
            <a:r>
              <a:rPr sz="700" spc="3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181818"/>
                </a:solidFill>
                <a:latin typeface="Calibri"/>
                <a:cs typeface="Calibri"/>
              </a:rPr>
              <a:t>around</a:t>
            </a:r>
            <a:r>
              <a:rPr sz="700" spc="2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161616"/>
                </a:solidFill>
                <a:latin typeface="Calibri"/>
                <a:cs typeface="Calibri"/>
              </a:rPr>
              <a:t>obstacles.</a:t>
            </a:r>
            <a:endParaRPr sz="700">
              <a:latin typeface="Calibri"/>
              <a:cs typeface="Calibri"/>
            </a:endParaRPr>
          </a:p>
          <a:p>
            <a:pPr marL="247650" indent="-234950">
              <a:lnSpc>
                <a:spcPct val="100000"/>
              </a:lnSpc>
              <a:spcBef>
                <a:spcPts val="170"/>
              </a:spcBef>
              <a:buChar char="•"/>
              <a:tabLst>
                <a:tab pos="247650" algn="l"/>
              </a:tabLst>
            </a:pPr>
            <a:r>
              <a:rPr sz="700" dirty="0">
                <a:solidFill>
                  <a:srgbClr val="1A1A1A"/>
                </a:solidFill>
                <a:latin typeface="Calibri"/>
                <a:cs typeface="Calibri"/>
              </a:rPr>
              <a:t>Players</a:t>
            </a:r>
            <a:r>
              <a:rPr sz="700" spc="-2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181818"/>
                </a:solidFill>
                <a:latin typeface="Calibri"/>
                <a:cs typeface="Calibri"/>
              </a:rPr>
              <a:t>often</a:t>
            </a:r>
            <a:r>
              <a:rPr sz="700" spc="-2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1C1C1C"/>
                </a:solidFill>
                <a:latin typeface="Calibri"/>
                <a:cs typeface="Calibri"/>
              </a:rPr>
              <a:t>use</a:t>
            </a:r>
            <a:r>
              <a:rPr sz="700" spc="-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181818"/>
                </a:solidFill>
                <a:latin typeface="Calibri"/>
                <a:cs typeface="Calibri"/>
              </a:rPr>
              <a:t>personal</a:t>
            </a:r>
            <a:r>
              <a:rPr sz="700" spc="2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161616"/>
                </a:solidFill>
                <a:latin typeface="Calibri"/>
                <a:cs typeface="Calibri"/>
              </a:rPr>
              <a:t>strategies</a:t>
            </a:r>
            <a:r>
              <a:rPr sz="700" spc="2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181818"/>
                </a:solidFill>
                <a:latin typeface="Calibri"/>
                <a:cs typeface="Calibri"/>
              </a:rPr>
              <a:t>that</a:t>
            </a:r>
            <a:r>
              <a:rPr sz="700" spc="-1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1A1A1A"/>
                </a:solidFill>
                <a:latin typeface="Calibri"/>
                <a:cs typeface="Calibri"/>
              </a:rPr>
              <a:t>evolve</a:t>
            </a:r>
            <a:r>
              <a:rPr sz="700" spc="-2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1A1A1A"/>
                </a:solidFill>
                <a:latin typeface="Calibri"/>
                <a:cs typeface="Calibri"/>
              </a:rPr>
              <a:t>through</a:t>
            </a:r>
            <a:endParaRPr sz="700">
              <a:latin typeface="Calibri"/>
              <a:cs typeface="Calibri"/>
            </a:endParaRPr>
          </a:p>
          <a:p>
            <a:pPr marL="1074420">
              <a:lnSpc>
                <a:spcPct val="100000"/>
              </a:lnSpc>
              <a:spcBef>
                <a:spcPts val="165"/>
              </a:spcBef>
            </a:pPr>
            <a:r>
              <a:rPr sz="700" spc="-10" dirty="0">
                <a:solidFill>
                  <a:srgbClr val="161616"/>
                </a:solidFill>
                <a:latin typeface="Calibri"/>
                <a:cs typeface="Calibri"/>
              </a:rPr>
              <a:t>experience.</a:t>
            </a:r>
            <a:endParaRPr sz="700">
              <a:latin typeface="Calibri"/>
              <a:cs typeface="Calibri"/>
            </a:endParaRPr>
          </a:p>
          <a:p>
            <a:pPr marL="159385" indent="-146685">
              <a:lnSpc>
                <a:spcPct val="100000"/>
              </a:lnSpc>
              <a:spcBef>
                <a:spcPts val="215"/>
              </a:spcBef>
              <a:buClr>
                <a:srgbClr val="181818"/>
              </a:buClr>
              <a:buChar char="•"/>
              <a:tabLst>
                <a:tab pos="159385" algn="l"/>
              </a:tabLst>
            </a:pPr>
            <a:r>
              <a:rPr sz="700" dirty="0">
                <a:solidFill>
                  <a:srgbClr val="1A1A1A"/>
                </a:solidFill>
                <a:latin typeface="Calibri"/>
                <a:cs typeface="Calibri"/>
              </a:rPr>
              <a:t>Humans</a:t>
            </a:r>
            <a:r>
              <a:rPr sz="700" spc="-1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1A1A1A"/>
                </a:solidFill>
                <a:latin typeface="Calibri"/>
                <a:cs typeface="Calibri"/>
              </a:rPr>
              <a:t>can</a:t>
            </a:r>
            <a:r>
              <a:rPr sz="700" spc="-3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700" spc="-20" dirty="0">
                <a:solidFill>
                  <a:srgbClr val="161616"/>
                </a:solidFill>
                <a:latin typeface="Calibri"/>
                <a:cs typeface="Calibri"/>
              </a:rPr>
              <a:t>make</a:t>
            </a:r>
            <a:r>
              <a:rPr sz="700" spc="-1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181818"/>
                </a:solidFill>
                <a:latin typeface="Calibri"/>
                <a:cs typeface="Calibri"/>
              </a:rPr>
              <a:t>split-</a:t>
            </a:r>
            <a:r>
              <a:rPr sz="700" dirty="0">
                <a:solidFill>
                  <a:srgbClr val="181818"/>
                </a:solidFill>
                <a:latin typeface="Calibri"/>
                <a:cs typeface="Calibri"/>
              </a:rPr>
              <a:t>second</a:t>
            </a:r>
            <a:r>
              <a:rPr sz="700" spc="-1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161616"/>
                </a:solidFill>
                <a:latin typeface="Calibri"/>
                <a:cs typeface="Calibri"/>
              </a:rPr>
              <a:t>decisions</a:t>
            </a:r>
            <a:r>
              <a:rPr sz="700" spc="2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181818"/>
                </a:solidFill>
                <a:latin typeface="Calibri"/>
                <a:cs typeface="Calibri"/>
              </a:rPr>
              <a:t>based</a:t>
            </a:r>
            <a:r>
              <a:rPr sz="700" spc="1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1A1A1A"/>
                </a:solidFill>
                <a:latin typeface="Calibri"/>
                <a:cs typeface="Calibri"/>
              </a:rPr>
              <a:t>on</a:t>
            </a:r>
            <a:r>
              <a:rPr sz="700" spc="-3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1A1A1A"/>
                </a:solidFill>
                <a:latin typeface="Calibri"/>
                <a:cs typeface="Calibri"/>
              </a:rPr>
              <a:t>visual</a:t>
            </a:r>
            <a:r>
              <a:rPr sz="700" spc="1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181818"/>
                </a:solidFill>
                <a:latin typeface="Calibri"/>
                <a:cs typeface="Calibri"/>
              </a:rPr>
              <a:t>cues.</a:t>
            </a:r>
            <a:endParaRPr sz="700">
              <a:latin typeface="Calibri"/>
              <a:cs typeface="Calibri"/>
            </a:endParaRPr>
          </a:p>
          <a:p>
            <a:pPr marL="264160" indent="-251460">
              <a:lnSpc>
                <a:spcPct val="100000"/>
              </a:lnSpc>
              <a:spcBef>
                <a:spcPts val="145"/>
              </a:spcBef>
              <a:buClr>
                <a:srgbClr val="181818"/>
              </a:buClr>
              <a:buChar char="•"/>
              <a:tabLst>
                <a:tab pos="264160" algn="l"/>
              </a:tabLst>
            </a:pPr>
            <a:r>
              <a:rPr sz="700" dirty="0">
                <a:solidFill>
                  <a:srgbClr val="161616"/>
                </a:solidFill>
                <a:latin typeface="Calibri"/>
                <a:cs typeface="Calibri"/>
              </a:rPr>
              <a:t>Social</a:t>
            </a:r>
            <a:r>
              <a:rPr sz="700" spc="2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181818"/>
                </a:solidFill>
                <a:latin typeface="Calibri"/>
                <a:cs typeface="Calibri"/>
              </a:rPr>
              <a:t>interactions</a:t>
            </a:r>
            <a:r>
              <a:rPr sz="700" spc="4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181818"/>
                </a:solidFill>
                <a:latin typeface="Calibri"/>
                <a:cs typeface="Calibri"/>
              </a:rPr>
              <a:t>can</a:t>
            </a:r>
            <a:r>
              <a:rPr sz="700" spc="-3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181818"/>
                </a:solidFill>
                <a:latin typeface="Calibri"/>
                <a:cs typeface="Calibri"/>
              </a:rPr>
              <a:t>enhance</a:t>
            </a:r>
            <a:r>
              <a:rPr sz="700" spc="-1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181818"/>
                </a:solidFill>
                <a:latin typeface="Calibri"/>
                <a:cs typeface="Calibri"/>
              </a:rPr>
              <a:t>learning</a:t>
            </a:r>
            <a:r>
              <a:rPr sz="700" spc="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181818"/>
                </a:solidFill>
                <a:latin typeface="Calibri"/>
                <a:cs typeface="Calibri"/>
              </a:rPr>
              <a:t>through </a:t>
            </a:r>
            <a:r>
              <a:rPr sz="700" spc="-10" dirty="0">
                <a:solidFill>
                  <a:srgbClr val="151515"/>
                </a:solidFill>
                <a:latin typeface="Calibri"/>
                <a:cs typeface="Calibri"/>
              </a:rPr>
              <a:t>shared</a:t>
            </a:r>
            <a:endParaRPr sz="700">
              <a:latin typeface="Calibri"/>
              <a:cs typeface="Calibri"/>
            </a:endParaRPr>
          </a:p>
          <a:p>
            <a:pPr marL="137795" algn="ctr">
              <a:lnSpc>
                <a:spcPct val="100000"/>
              </a:lnSpc>
              <a:spcBef>
                <a:spcPts val="170"/>
              </a:spcBef>
            </a:pPr>
            <a:r>
              <a:rPr sz="700" spc="-10" dirty="0">
                <a:solidFill>
                  <a:srgbClr val="181818"/>
                </a:solidFill>
                <a:latin typeface="Calibri"/>
                <a:cs typeface="Calibri"/>
              </a:rPr>
              <a:t>experiences.</a:t>
            </a:r>
            <a:endParaRPr sz="700">
              <a:latin typeface="Calibri"/>
              <a:cs typeface="Calibri"/>
            </a:endParaRPr>
          </a:p>
          <a:p>
            <a:pPr marL="238760" marR="93980" algn="ctr">
              <a:lnSpc>
                <a:spcPts val="1030"/>
              </a:lnSpc>
              <a:spcBef>
                <a:spcPts val="45"/>
              </a:spcBef>
            </a:pPr>
            <a:r>
              <a:rPr sz="700" dirty="0">
                <a:solidFill>
                  <a:srgbClr val="181818"/>
                </a:solidFill>
                <a:latin typeface="Calibri"/>
                <a:cs typeface="Calibri"/>
              </a:rPr>
              <a:t>Human</a:t>
            </a:r>
            <a:r>
              <a:rPr sz="700" spc="-1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181818"/>
                </a:solidFill>
                <a:latin typeface="Calibri"/>
                <a:cs typeface="Calibri"/>
              </a:rPr>
              <a:t>players</a:t>
            </a:r>
            <a:r>
              <a:rPr sz="700" spc="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181818"/>
                </a:solidFill>
                <a:latin typeface="Calibri"/>
                <a:cs typeface="Calibri"/>
              </a:rPr>
              <a:t>may</a:t>
            </a:r>
            <a:r>
              <a:rPr sz="700" spc="-1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161616"/>
                </a:solidFill>
                <a:latin typeface="Calibri"/>
                <a:cs typeface="Calibri"/>
              </a:rPr>
              <a:t>feel</a:t>
            </a:r>
            <a:r>
              <a:rPr sz="700" spc="-3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700" spc="-20" dirty="0">
                <a:solidFill>
                  <a:srgbClr val="161616"/>
                </a:solidFill>
                <a:latin typeface="Calibri"/>
                <a:cs typeface="Calibri"/>
              </a:rPr>
              <a:t>more</a:t>
            </a:r>
            <a:r>
              <a:rPr sz="700" spc="-2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181818"/>
                </a:solidFill>
                <a:latin typeface="Calibri"/>
                <a:cs typeface="Calibri"/>
              </a:rPr>
              <a:t>satisfaction</a:t>
            </a:r>
            <a:r>
              <a:rPr sz="700" spc="-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1A1A1A"/>
                </a:solidFill>
                <a:latin typeface="Calibri"/>
                <a:cs typeface="Calibri"/>
              </a:rPr>
              <a:t>from</a:t>
            </a:r>
            <a:r>
              <a:rPr sz="700" spc="-1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181818"/>
                </a:solidFill>
                <a:latin typeface="Calibri"/>
                <a:cs typeface="Calibri"/>
              </a:rPr>
              <a:t>gameplay</a:t>
            </a:r>
            <a:r>
              <a:rPr sz="700" spc="50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1A1A1A"/>
                </a:solidFill>
                <a:latin typeface="Calibri"/>
                <a:cs typeface="Calibri"/>
              </a:rPr>
              <a:t>success.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73237" y="1951091"/>
            <a:ext cx="2374265" cy="43751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593725">
              <a:lnSpc>
                <a:spcPct val="100000"/>
              </a:lnSpc>
              <a:spcBef>
                <a:spcPts val="840"/>
              </a:spcBef>
            </a:pPr>
            <a:r>
              <a:rPr sz="1050" dirty="0">
                <a:solidFill>
                  <a:srgbClr val="161616"/>
                </a:solidFill>
                <a:latin typeface="Calibri"/>
                <a:cs typeface="Calibri"/>
              </a:rPr>
              <a:t>AI</a:t>
            </a:r>
            <a:r>
              <a:rPr sz="1050" spc="-2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161616"/>
                </a:solidFill>
                <a:latin typeface="Calibri"/>
                <a:cs typeface="Calibri"/>
              </a:rPr>
              <a:t>Learning</a:t>
            </a:r>
            <a:r>
              <a:rPr sz="1050" spc="-6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161616"/>
                </a:solidFill>
                <a:latin typeface="Calibri"/>
                <a:cs typeface="Calibri"/>
              </a:rPr>
              <a:t>Capabilities</a:t>
            </a:r>
            <a:endParaRPr sz="1050">
              <a:latin typeface="Calibri"/>
              <a:cs typeface="Calibri"/>
            </a:endParaRPr>
          </a:p>
          <a:p>
            <a:pPr marL="198755" indent="-186055">
              <a:lnSpc>
                <a:spcPct val="100000"/>
              </a:lnSpc>
              <a:spcBef>
                <a:spcPts val="459"/>
              </a:spcBef>
              <a:buClr>
                <a:srgbClr val="181818"/>
              </a:buClr>
              <a:buChar char="•"/>
              <a:tabLst>
                <a:tab pos="198755" algn="l"/>
              </a:tabLst>
            </a:pPr>
            <a:r>
              <a:rPr sz="650" dirty="0">
                <a:solidFill>
                  <a:srgbClr val="1C1C1C"/>
                </a:solidFill>
                <a:latin typeface="Calibri"/>
                <a:cs typeface="Calibri"/>
              </a:rPr>
              <a:t>AI</a:t>
            </a:r>
            <a:r>
              <a:rPr sz="650" spc="-2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181818"/>
                </a:solidFill>
                <a:latin typeface="Calibri"/>
                <a:cs typeface="Calibri"/>
              </a:rPr>
              <a:t>utilizes</a:t>
            </a:r>
            <a:r>
              <a:rPr sz="65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1F1F1F"/>
                </a:solidFill>
                <a:latin typeface="Calibri"/>
                <a:cs typeface="Calibri"/>
              </a:rPr>
              <a:t>neural</a:t>
            </a:r>
            <a:r>
              <a:rPr sz="650" spc="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161616"/>
                </a:solidFill>
                <a:latin typeface="Calibri"/>
                <a:cs typeface="Calibri"/>
              </a:rPr>
              <a:t>networks</a:t>
            </a:r>
            <a:r>
              <a:rPr sz="650" spc="2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650" spc="-20" dirty="0">
                <a:solidFill>
                  <a:srgbClr val="1F1F1F"/>
                </a:solidFill>
                <a:latin typeface="Calibri"/>
                <a:cs typeface="Calibri"/>
              </a:rPr>
              <a:t>to</a:t>
            </a:r>
            <a:r>
              <a:rPr sz="65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650" spc="-20" dirty="0">
                <a:solidFill>
                  <a:srgbClr val="181818"/>
                </a:solidFill>
                <a:latin typeface="Calibri"/>
                <a:cs typeface="Calibri"/>
              </a:rPr>
              <a:t>optimize</a:t>
            </a:r>
            <a:r>
              <a:rPr sz="650" spc="1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50" spc="-20" dirty="0">
                <a:solidFill>
                  <a:srgbClr val="1A1A1A"/>
                </a:solidFill>
                <a:latin typeface="Calibri"/>
                <a:cs typeface="Calibri"/>
              </a:rPr>
              <a:t>gameplay</a:t>
            </a:r>
            <a:r>
              <a:rPr sz="650" spc="3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181818"/>
                </a:solidFill>
                <a:latin typeface="Calibri"/>
                <a:cs typeface="Calibri"/>
              </a:rPr>
              <a:t>through</a:t>
            </a:r>
            <a:r>
              <a:rPr sz="650" spc="3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1A1A1A"/>
                </a:solidFill>
                <a:latin typeface="Calibri"/>
                <a:cs typeface="Calibri"/>
              </a:rPr>
              <a:t>trial</a:t>
            </a:r>
            <a:r>
              <a:rPr sz="650" spc="-4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650" spc="-25" dirty="0">
                <a:solidFill>
                  <a:srgbClr val="1A1A1A"/>
                </a:solidFill>
                <a:latin typeface="Calibri"/>
                <a:cs typeface="Calibri"/>
              </a:rPr>
              <a:t>and</a:t>
            </a:r>
            <a:endParaRPr sz="65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51653" y="2495804"/>
            <a:ext cx="603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0" dirty="0">
                <a:solidFill>
                  <a:srgbClr val="181818"/>
                </a:solidFill>
                <a:latin typeface="Calibri"/>
                <a:cs typeface="Calibri"/>
              </a:rPr>
              <a:t>0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67187" y="2495804"/>
            <a:ext cx="196596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181818"/>
                </a:solidFill>
                <a:latin typeface="Calibri"/>
                <a:cs typeface="Calibri"/>
              </a:rPr>
              <a:t>Benchmarking</a:t>
            </a:r>
            <a:r>
              <a:rPr sz="600" spc="12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181818"/>
                </a:solidFill>
                <a:latin typeface="Calibri"/>
                <a:cs typeface="Calibri"/>
              </a:rPr>
              <a:t>play</a:t>
            </a:r>
            <a:r>
              <a:rPr sz="600" spc="7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161616"/>
                </a:solidFill>
                <a:latin typeface="Calibri"/>
                <a:cs typeface="Calibri"/>
              </a:rPr>
              <a:t>styles</a:t>
            </a:r>
            <a:r>
              <a:rPr sz="600" spc="5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313131"/>
                </a:solidFill>
                <a:latin typeface="Calibri"/>
                <a:cs typeface="Calibri"/>
              </a:rPr>
              <a:t>al</a:t>
            </a:r>
            <a:r>
              <a:rPr sz="600" dirty="0">
                <a:solidFill>
                  <a:srgbClr val="1A1A1A"/>
                </a:solidFill>
                <a:latin typeface="Calibri"/>
                <a:cs typeface="Calibri"/>
              </a:rPr>
              <a:t>lows</a:t>
            </a:r>
            <a:r>
              <a:rPr sz="600" spc="6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181818"/>
                </a:solidFill>
                <a:latin typeface="Calibri"/>
                <a:cs typeface="Calibri"/>
              </a:rPr>
              <a:t>AI</a:t>
            </a:r>
            <a:r>
              <a:rPr sz="600" spc="10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1A1A1A"/>
                </a:solidFill>
                <a:latin typeface="Calibri"/>
                <a:cs typeface="Calibri"/>
              </a:rPr>
              <a:t>to</a:t>
            </a:r>
            <a:r>
              <a:rPr sz="600" spc="3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1A1A1A"/>
                </a:solidFill>
                <a:latin typeface="Calibri"/>
                <a:cs typeface="Calibri"/>
              </a:rPr>
              <a:t>learn</a:t>
            </a:r>
            <a:r>
              <a:rPr sz="600" spc="3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181818"/>
                </a:solidFill>
                <a:latin typeface="Calibri"/>
                <a:cs typeface="Calibri"/>
              </a:rPr>
              <a:t>from</a:t>
            </a:r>
            <a:r>
              <a:rPr sz="600" spc="5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181818"/>
                </a:solidFill>
                <a:latin typeface="Calibri"/>
                <a:cs typeface="Calibri"/>
              </a:rPr>
              <a:t>successful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61905" y="2713853"/>
            <a:ext cx="42545" cy="25082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905">
              <a:lnSpc>
                <a:spcPct val="100000"/>
              </a:lnSpc>
              <a:spcBef>
                <a:spcPts val="229"/>
              </a:spcBef>
            </a:pPr>
            <a:r>
              <a:rPr sz="600" spc="-50" dirty="0">
                <a:solidFill>
                  <a:srgbClr val="1A1A1A"/>
                </a:solidFill>
                <a:latin typeface="Calibri"/>
                <a:cs typeface="Calibri"/>
              </a:rPr>
              <a:t>¥</a:t>
            </a:r>
            <a:endParaRPr sz="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650" spc="-50" dirty="0">
                <a:solidFill>
                  <a:srgbClr val="181818"/>
                </a:solidFill>
                <a:latin typeface="Calibri"/>
                <a:cs typeface="Calibri"/>
              </a:rPr>
              <a:t>0</a:t>
            </a:r>
            <a:endParaRPr sz="65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285937" y="2958846"/>
            <a:ext cx="38735" cy="124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50" spc="-70" dirty="0">
                <a:solidFill>
                  <a:srgbClr val="1A1A1A"/>
                </a:solidFill>
                <a:latin typeface="Calibri"/>
                <a:cs typeface="Calibri"/>
              </a:rPr>
              <a:t>•</a:t>
            </a:r>
            <a:endParaRPr sz="6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49205" y="3537966"/>
            <a:ext cx="65405" cy="124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" spc="-50" dirty="0">
                <a:solidFill>
                  <a:srgbClr val="1A1A1A"/>
                </a:solidFill>
                <a:latin typeface="Calibri"/>
                <a:cs typeface="Calibri"/>
              </a:rPr>
              <a:t>0</a:t>
            </a:r>
            <a:endParaRPr sz="65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79043" y="2713853"/>
            <a:ext cx="2419350" cy="10604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2725" marR="68580" algn="ctr">
              <a:lnSpc>
                <a:spcPct val="119000"/>
              </a:lnSpc>
              <a:spcBef>
                <a:spcPts val="95"/>
              </a:spcBef>
            </a:pPr>
            <a:r>
              <a:rPr sz="600" dirty="0">
                <a:solidFill>
                  <a:srgbClr val="181818"/>
                </a:solidFill>
                <a:latin typeface="Calibri"/>
                <a:cs typeface="Calibri"/>
              </a:rPr>
              <a:t>Strengths</a:t>
            </a:r>
            <a:r>
              <a:rPr sz="600" spc="9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181818"/>
                </a:solidFill>
                <a:latin typeface="Calibri"/>
                <a:cs typeface="Calibri"/>
              </a:rPr>
              <a:t>include</a:t>
            </a:r>
            <a:r>
              <a:rPr sz="600" spc="7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181818"/>
                </a:solidFill>
                <a:latin typeface="Calibri"/>
                <a:cs typeface="Calibri"/>
              </a:rPr>
              <a:t>the</a:t>
            </a:r>
            <a:r>
              <a:rPr sz="600" spc="7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151515"/>
                </a:solidFill>
                <a:latin typeface="Calibri"/>
                <a:cs typeface="Calibri"/>
              </a:rPr>
              <a:t>ability</a:t>
            </a:r>
            <a:r>
              <a:rPr sz="600" spc="40" dirty="0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1A1A1A"/>
                </a:solidFill>
                <a:latin typeface="Calibri"/>
                <a:cs typeface="Calibri"/>
              </a:rPr>
              <a:t>to</a:t>
            </a:r>
            <a:r>
              <a:rPr sz="600" spc="2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181818"/>
                </a:solidFill>
                <a:latin typeface="Calibri"/>
                <a:cs typeface="Calibri"/>
              </a:rPr>
              <a:t>analyze</a:t>
            </a:r>
            <a:r>
              <a:rPr sz="600" spc="7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181818"/>
                </a:solidFill>
                <a:latin typeface="Calibri"/>
                <a:cs typeface="Calibri"/>
              </a:rPr>
              <a:t>game</a:t>
            </a:r>
            <a:r>
              <a:rPr sz="600" spc="5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1A1A1A"/>
                </a:solidFill>
                <a:latin typeface="Calibri"/>
                <a:cs typeface="Calibri"/>
              </a:rPr>
              <a:t>data</a:t>
            </a:r>
            <a:r>
              <a:rPr sz="600" spc="5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1C1C1C"/>
                </a:solidFill>
                <a:latin typeface="Calibri"/>
                <a:cs typeface="Calibri"/>
              </a:rPr>
              <a:t>at</a:t>
            </a:r>
            <a:r>
              <a:rPr sz="600" spc="-2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1A1A1A"/>
                </a:solidFill>
                <a:latin typeface="Calibri"/>
                <a:cs typeface="Calibri"/>
              </a:rPr>
              <a:t>high</a:t>
            </a:r>
            <a:r>
              <a:rPr sz="600" spc="4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161616"/>
                </a:solidFill>
                <a:latin typeface="Calibri"/>
                <a:cs typeface="Calibri"/>
              </a:rPr>
              <a:t>speeds.</a:t>
            </a:r>
            <a:r>
              <a:rPr sz="600" spc="50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181818"/>
                </a:solidFill>
                <a:latin typeface="Calibri"/>
                <a:cs typeface="Calibri"/>
              </a:rPr>
              <a:t>AI</a:t>
            </a:r>
            <a:r>
              <a:rPr sz="650" spc="-4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1C1C1C"/>
                </a:solidFill>
                <a:latin typeface="Calibri"/>
                <a:cs typeface="Calibri"/>
              </a:rPr>
              <a:t>can</a:t>
            </a:r>
            <a:r>
              <a:rPr sz="650" spc="-3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181818"/>
                </a:solidFill>
                <a:latin typeface="Calibri"/>
                <a:cs typeface="Calibri"/>
              </a:rPr>
              <a:t>run</a:t>
            </a:r>
            <a:r>
              <a:rPr sz="650" spc="-20" dirty="0">
                <a:solidFill>
                  <a:srgbClr val="181818"/>
                </a:solidFill>
                <a:latin typeface="Calibri"/>
                <a:cs typeface="Calibri"/>
              </a:rPr>
              <a:t> multiple</a:t>
            </a:r>
            <a:r>
              <a:rPr sz="650" spc="2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181818"/>
                </a:solidFill>
                <a:latin typeface="Calibri"/>
                <a:cs typeface="Calibri"/>
              </a:rPr>
              <a:t>simulations</a:t>
            </a:r>
            <a:r>
              <a:rPr sz="650" spc="5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50" spc="-20" dirty="0">
                <a:solidFill>
                  <a:srgbClr val="1A1A1A"/>
                </a:solidFill>
                <a:latin typeface="Calibri"/>
                <a:cs typeface="Calibri"/>
              </a:rPr>
              <a:t>to</a:t>
            </a:r>
            <a:r>
              <a:rPr sz="650" spc="-3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181818"/>
                </a:solidFill>
                <a:latin typeface="Calibri"/>
                <a:cs typeface="Calibri"/>
              </a:rPr>
              <a:t>discover</a:t>
            </a:r>
            <a:r>
              <a:rPr sz="650" spc="-1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161616"/>
                </a:solidFill>
                <a:latin typeface="Calibri"/>
                <a:cs typeface="Calibri"/>
              </a:rPr>
              <a:t>the</a:t>
            </a:r>
            <a:r>
              <a:rPr sz="650" spc="-2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181818"/>
                </a:solidFill>
                <a:latin typeface="Calibri"/>
                <a:cs typeface="Calibri"/>
              </a:rPr>
              <a:t>best</a:t>
            </a:r>
            <a:r>
              <a:rPr sz="65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1A1A1A"/>
                </a:solidFill>
                <a:latin typeface="Calibri"/>
                <a:cs typeface="Calibri"/>
              </a:rPr>
              <a:t>genome.</a:t>
            </a:r>
            <a:r>
              <a:rPr sz="650" spc="50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181818"/>
                </a:solidFill>
                <a:latin typeface="Calibri"/>
                <a:cs typeface="Calibri"/>
              </a:rPr>
              <a:t>Limitations </a:t>
            </a:r>
            <a:r>
              <a:rPr sz="650" spc="-10" dirty="0">
                <a:solidFill>
                  <a:srgbClr val="1A1A1A"/>
                </a:solidFill>
                <a:latin typeface="Calibri"/>
                <a:cs typeface="Calibri"/>
              </a:rPr>
              <a:t>involve</a:t>
            </a:r>
            <a:r>
              <a:rPr sz="650" spc="-2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D2D2D"/>
                </a:solidFill>
                <a:latin typeface="Calibri"/>
                <a:cs typeface="Calibri"/>
              </a:rPr>
              <a:t>a</a:t>
            </a:r>
            <a:r>
              <a:rPr sz="650" spc="-50" dirty="0">
                <a:solidFill>
                  <a:srgbClr val="2D2D2D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161616"/>
                </a:solidFill>
                <a:latin typeface="Calibri"/>
                <a:cs typeface="Calibri"/>
              </a:rPr>
              <a:t>lack</a:t>
            </a:r>
            <a:r>
              <a:rPr sz="650" spc="-1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181818"/>
                </a:solidFill>
                <a:latin typeface="Calibri"/>
                <a:cs typeface="Calibri"/>
              </a:rPr>
              <a:t>of</a:t>
            </a:r>
            <a:r>
              <a:rPr sz="650" spc="-1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181818"/>
                </a:solidFill>
                <a:latin typeface="Calibri"/>
                <a:cs typeface="Calibri"/>
              </a:rPr>
              <a:t>intuitive</a:t>
            </a:r>
            <a:r>
              <a:rPr sz="650" spc="-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161616"/>
                </a:solidFill>
                <a:latin typeface="Calibri"/>
                <a:cs typeface="Calibri"/>
              </a:rPr>
              <a:t>understanding</a:t>
            </a:r>
            <a:r>
              <a:rPr sz="650" spc="3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1A1A1A"/>
                </a:solidFill>
                <a:latin typeface="Calibri"/>
                <a:cs typeface="Calibri"/>
              </a:rPr>
              <a:t>of</a:t>
            </a:r>
            <a:r>
              <a:rPr sz="650" spc="-4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650" spc="-20" dirty="0">
                <a:solidFill>
                  <a:srgbClr val="181818"/>
                </a:solidFill>
                <a:latin typeface="Calibri"/>
                <a:cs typeface="Calibri"/>
              </a:rPr>
              <a:t>game</a:t>
            </a:r>
            <a:r>
              <a:rPr sz="650" spc="50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1A1A1A"/>
                </a:solidFill>
                <a:latin typeface="Calibri"/>
                <a:cs typeface="Calibri"/>
              </a:rPr>
              <a:t>dynam</a:t>
            </a:r>
            <a:r>
              <a:rPr sz="600" spc="-4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600" spc="-20" dirty="0">
                <a:solidFill>
                  <a:srgbClr val="1A1A1A"/>
                </a:solidFill>
                <a:latin typeface="Calibri"/>
                <a:cs typeface="Calibri"/>
              </a:rPr>
              <a:t>ics.</a:t>
            </a:r>
            <a:endParaRPr sz="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  <a:tabLst>
                <a:tab pos="250825" algn="l"/>
              </a:tabLst>
            </a:pPr>
            <a:r>
              <a:rPr sz="600" spc="-50" dirty="0">
                <a:solidFill>
                  <a:srgbClr val="161616"/>
                </a:solidFill>
                <a:latin typeface="Calibri"/>
                <a:cs typeface="Calibri"/>
              </a:rPr>
              <a:t>¥</a:t>
            </a:r>
            <a:r>
              <a:rPr sz="600" dirty="0">
                <a:solidFill>
                  <a:srgbClr val="161616"/>
                </a:solidFill>
                <a:latin typeface="Calibri"/>
                <a:cs typeface="Calibri"/>
              </a:rPr>
              <a:t>	</a:t>
            </a:r>
            <a:r>
              <a:rPr sz="600" dirty="0">
                <a:solidFill>
                  <a:srgbClr val="181818"/>
                </a:solidFill>
                <a:latin typeface="Calibri"/>
                <a:cs typeface="Calibri"/>
              </a:rPr>
              <a:t>Al</a:t>
            </a:r>
            <a:r>
              <a:rPr sz="600" spc="13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181818"/>
                </a:solidFill>
                <a:latin typeface="Calibri"/>
                <a:cs typeface="Calibri"/>
              </a:rPr>
              <a:t>requires</a:t>
            </a:r>
            <a:r>
              <a:rPr sz="600" spc="2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161616"/>
                </a:solidFill>
                <a:latin typeface="Calibri"/>
                <a:cs typeface="Calibri"/>
              </a:rPr>
              <a:t>extensive</a:t>
            </a:r>
            <a:r>
              <a:rPr sz="600" spc="8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181818"/>
                </a:solidFill>
                <a:latin typeface="Calibri"/>
                <a:cs typeface="Calibri"/>
              </a:rPr>
              <a:t>data</a:t>
            </a:r>
            <a:r>
              <a:rPr sz="600" spc="5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181818"/>
                </a:solidFill>
                <a:latin typeface="Calibri"/>
                <a:cs typeface="Calibri"/>
              </a:rPr>
              <a:t>to</a:t>
            </a:r>
            <a:r>
              <a:rPr sz="600" spc="4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181818"/>
                </a:solidFill>
                <a:latin typeface="Calibri"/>
                <a:cs typeface="Calibri"/>
              </a:rPr>
              <a:t>improve</a:t>
            </a:r>
            <a:r>
              <a:rPr sz="600" spc="8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181818"/>
                </a:solidFill>
                <a:latin typeface="Calibri"/>
                <a:cs typeface="Calibri"/>
              </a:rPr>
              <a:t>performance</a:t>
            </a:r>
            <a:r>
              <a:rPr sz="600" spc="7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161616"/>
                </a:solidFill>
                <a:latin typeface="Calibri"/>
                <a:cs typeface="Calibri"/>
              </a:rPr>
              <a:t>effectively.</a:t>
            </a:r>
            <a:endParaRPr sz="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dirty="0">
                <a:solidFill>
                  <a:srgbClr val="1A1A1A"/>
                </a:solidFill>
                <a:latin typeface="Calibri"/>
                <a:cs typeface="Calibri"/>
              </a:rPr>
              <a:t>€</a:t>
            </a:r>
            <a:r>
              <a:rPr sz="600" spc="335" dirty="0">
                <a:solidFill>
                  <a:srgbClr val="1A1A1A"/>
                </a:solidFill>
                <a:latin typeface="Calibri"/>
                <a:cs typeface="Calibri"/>
              </a:rPr>
              <a:t>  </a:t>
            </a:r>
            <a:r>
              <a:rPr sz="600" dirty="0">
                <a:solidFill>
                  <a:srgbClr val="1A1A1A"/>
                </a:solidFill>
                <a:latin typeface="Calibri"/>
                <a:cs typeface="Calibri"/>
              </a:rPr>
              <a:t>The</a:t>
            </a:r>
            <a:r>
              <a:rPr sz="600" spc="7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161616"/>
                </a:solidFill>
                <a:latin typeface="Calibri"/>
                <a:cs typeface="Calibri"/>
              </a:rPr>
              <a:t>learning </a:t>
            </a:r>
            <a:r>
              <a:rPr sz="600" dirty="0">
                <a:solidFill>
                  <a:srgbClr val="1A1A1A"/>
                </a:solidFill>
                <a:latin typeface="Calibri"/>
                <a:cs typeface="Calibri"/>
              </a:rPr>
              <a:t>process</a:t>
            </a:r>
            <a:r>
              <a:rPr sz="600" spc="3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1A1A1A"/>
                </a:solidFill>
                <a:latin typeface="Calibri"/>
                <a:cs typeface="Calibri"/>
              </a:rPr>
              <a:t>is</a:t>
            </a:r>
            <a:r>
              <a:rPr sz="600" spc="5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181818"/>
                </a:solidFill>
                <a:latin typeface="Calibri"/>
                <a:cs typeface="Calibri"/>
              </a:rPr>
              <a:t>based</a:t>
            </a:r>
            <a:r>
              <a:rPr sz="600" spc="-2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1A1A1A"/>
                </a:solidFill>
                <a:latin typeface="Calibri"/>
                <a:cs typeface="Calibri"/>
              </a:rPr>
              <a:t>on</a:t>
            </a:r>
            <a:r>
              <a:rPr sz="600" spc="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181818"/>
                </a:solidFill>
                <a:latin typeface="Calibri"/>
                <a:cs typeface="Calibri"/>
              </a:rPr>
              <a:t>programmed</a:t>
            </a:r>
            <a:r>
              <a:rPr sz="600" spc="6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181818"/>
                </a:solidFill>
                <a:latin typeface="Calibri"/>
                <a:cs typeface="Calibri"/>
              </a:rPr>
              <a:t>algorit</a:t>
            </a:r>
            <a:r>
              <a:rPr sz="600" spc="-6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161616"/>
                </a:solidFill>
                <a:latin typeface="Calibri"/>
                <a:cs typeface="Calibri"/>
              </a:rPr>
              <a:t>hms</a:t>
            </a:r>
            <a:r>
              <a:rPr sz="600" spc="4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181818"/>
                </a:solidFill>
                <a:latin typeface="Calibri"/>
                <a:cs typeface="Calibri"/>
              </a:rPr>
              <a:t>rather</a:t>
            </a:r>
            <a:r>
              <a:rPr sz="600" spc="5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00" spc="-20" dirty="0">
                <a:solidFill>
                  <a:srgbClr val="161616"/>
                </a:solidFill>
                <a:latin typeface="Calibri"/>
                <a:cs typeface="Calibri"/>
              </a:rPr>
              <a:t>tha</a:t>
            </a:r>
            <a:r>
              <a:rPr sz="600" spc="-20" dirty="0">
                <a:solidFill>
                  <a:srgbClr val="757575"/>
                </a:solidFill>
                <a:latin typeface="Calibri"/>
                <a:cs typeface="Calibri"/>
              </a:rPr>
              <a:t>n</a:t>
            </a:r>
            <a:endParaRPr sz="600">
              <a:latin typeface="Calibri"/>
              <a:cs typeface="Calibri"/>
            </a:endParaRPr>
          </a:p>
          <a:p>
            <a:pPr marL="128905" algn="ctr">
              <a:lnSpc>
                <a:spcPct val="100000"/>
              </a:lnSpc>
              <a:spcBef>
                <a:spcPts val="145"/>
              </a:spcBef>
            </a:pPr>
            <a:r>
              <a:rPr sz="650" spc="-10" dirty="0">
                <a:solidFill>
                  <a:srgbClr val="1A1A1A"/>
                </a:solidFill>
                <a:latin typeface="Calibri"/>
                <a:cs typeface="Calibri"/>
              </a:rPr>
              <a:t>instinct.</a:t>
            </a:r>
            <a:endParaRPr sz="650">
              <a:latin typeface="Calibri"/>
              <a:cs typeface="Calibri"/>
            </a:endParaRPr>
          </a:p>
          <a:p>
            <a:pPr marL="124460" algn="ctr">
              <a:lnSpc>
                <a:spcPct val="100000"/>
              </a:lnSpc>
              <a:spcBef>
                <a:spcPts val="155"/>
              </a:spcBef>
            </a:pPr>
            <a:r>
              <a:rPr sz="650" dirty="0">
                <a:solidFill>
                  <a:srgbClr val="1A1A1A"/>
                </a:solidFill>
                <a:latin typeface="Calibri"/>
                <a:cs typeface="Calibri"/>
              </a:rPr>
              <a:t>Al</a:t>
            </a:r>
            <a:r>
              <a:rPr sz="650" spc="6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650" spc="-20" dirty="0">
                <a:solidFill>
                  <a:srgbClr val="181818"/>
                </a:solidFill>
                <a:latin typeface="Calibri"/>
                <a:cs typeface="Calibri"/>
              </a:rPr>
              <a:t>can</a:t>
            </a:r>
            <a:r>
              <a:rPr sz="650" spc="-3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1A1A1A"/>
                </a:solidFill>
                <a:latin typeface="Calibri"/>
                <a:cs typeface="Calibri"/>
              </a:rPr>
              <a:t>perform</a:t>
            </a:r>
            <a:r>
              <a:rPr sz="65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181818"/>
                </a:solidFill>
                <a:latin typeface="Calibri"/>
                <a:cs typeface="Calibri"/>
              </a:rPr>
              <a:t>consistently</a:t>
            </a:r>
            <a:r>
              <a:rPr sz="650" spc="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1A1A1A"/>
                </a:solidFill>
                <a:latin typeface="Calibri"/>
                <a:cs typeface="Calibri"/>
              </a:rPr>
              <a:t>without</a:t>
            </a:r>
            <a:r>
              <a:rPr sz="650" spc="1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181818"/>
                </a:solidFill>
                <a:latin typeface="Calibri"/>
                <a:cs typeface="Calibri"/>
              </a:rPr>
              <a:t>fatigue</a:t>
            </a:r>
            <a:r>
              <a:rPr sz="650" spc="-2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1A1A1A"/>
                </a:solidFill>
                <a:latin typeface="Calibri"/>
                <a:cs typeface="Calibri"/>
              </a:rPr>
              <a:t>or</a:t>
            </a:r>
            <a:r>
              <a:rPr sz="650" spc="-3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181818"/>
                </a:solidFill>
                <a:latin typeface="Calibri"/>
                <a:cs typeface="Calibri"/>
              </a:rPr>
              <a:t>emotional</a:t>
            </a:r>
            <a:endParaRPr sz="650">
              <a:latin typeface="Calibri"/>
              <a:cs typeface="Calibri"/>
            </a:endParaRPr>
          </a:p>
          <a:p>
            <a:pPr marL="126364" algn="ctr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1A1A1A"/>
                </a:solidFill>
                <a:latin typeface="Calibri"/>
                <a:cs typeface="Calibri"/>
              </a:rPr>
              <a:t>distractions.</a:t>
            </a:r>
            <a:endParaRPr sz="600">
              <a:latin typeface="Calibri"/>
              <a:cs typeface="Calibri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61808B0-A111-A86A-3C8B-8FD3E5577D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926"/>
            <a:ext cx="8128000" cy="457014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194047"/>
            <a:ext cx="1054476" cy="37795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13713" y="3127248"/>
            <a:ext cx="542476" cy="5425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13713" y="1652016"/>
            <a:ext cx="542476" cy="53644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21904" y="1597152"/>
            <a:ext cx="1523809" cy="229209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84000" y="2398776"/>
            <a:ext cx="530285" cy="527304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5299809" y="169163"/>
            <a:ext cx="1624965" cy="0"/>
          </a:xfrm>
          <a:custGeom>
            <a:avLst/>
            <a:gdLst/>
            <a:ahLst/>
            <a:cxnLst/>
            <a:rect l="l" t="t" r="r" b="b"/>
            <a:pathLst>
              <a:path w="1624965">
                <a:moveTo>
                  <a:pt x="0" y="0"/>
                </a:moveTo>
                <a:lnTo>
                  <a:pt x="16243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613333" y="4194047"/>
            <a:ext cx="1350645" cy="21082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4191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330"/>
              </a:spcBef>
              <a:tabLst>
                <a:tab pos="671195" algn="l"/>
              </a:tabLst>
            </a:pPr>
            <a:r>
              <a:rPr sz="650" spc="-85" dirty="0">
                <a:solidFill>
                  <a:srgbClr val="FFFFFF"/>
                </a:solidFill>
                <a:latin typeface="Courier New"/>
                <a:cs typeface="Courier New"/>
                <a:hlinkClick r:id="rId7"/>
              </a:rPr>
              <a:t>^œn'ea</a:t>
            </a:r>
            <a:r>
              <a:rPr sz="650" spc="-65" dirty="0">
                <a:solidFill>
                  <a:srgbClr val="FFFFFF"/>
                </a:solidFill>
                <a:latin typeface="Courier New"/>
                <a:cs typeface="Courier New"/>
                <a:hlinkClick r:id="rId7"/>
              </a:rPr>
              <a:t> </a:t>
            </a:r>
            <a:r>
              <a:rPr sz="650" spc="-20" dirty="0">
                <a:solidFill>
                  <a:srgbClr val="FFFFFF"/>
                </a:solidFill>
                <a:latin typeface="Courier New"/>
                <a:cs typeface="Courier New"/>
                <a:hlinkClick r:id="rId7"/>
              </a:rPr>
              <a:t>1°nç</a:t>
            </a:r>
            <a:r>
              <a:rPr sz="650" dirty="0">
                <a:solidFill>
                  <a:srgbClr val="FFFFFF"/>
                </a:solidFill>
                <a:latin typeface="Courier New"/>
                <a:cs typeface="Courier New"/>
                <a:hlinkClick r:id="rId7"/>
              </a:rPr>
              <a:t>	</a:t>
            </a:r>
            <a:r>
              <a:rPr sz="650" spc="-25" dirty="0">
                <a:solidFill>
                  <a:srgbClr val="FFFFFF"/>
                </a:solidFill>
                <a:latin typeface="Courier New"/>
                <a:cs typeface="Courier New"/>
                <a:hlinkClick r:id="rId7"/>
              </a:rPr>
              <a:t>preseutotions</a:t>
            </a:r>
            <a:endParaRPr sz="6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69850">
              <a:lnSpc>
                <a:spcPct val="100000"/>
              </a:lnSpc>
              <a:spcBef>
                <a:spcPts val="830"/>
              </a:spcBef>
            </a:pPr>
            <a:r>
              <a:rPr sz="2150" dirty="0">
                <a:solidFill>
                  <a:srgbClr val="1F97F2"/>
                </a:solidFill>
              </a:rPr>
              <a:t>TRENDS</a:t>
            </a:r>
            <a:r>
              <a:rPr sz="2150" spc="-80" dirty="0">
                <a:solidFill>
                  <a:srgbClr val="1F97F2"/>
                </a:solidFill>
              </a:rPr>
              <a:t> </a:t>
            </a:r>
            <a:r>
              <a:rPr sz="2150" spc="60" dirty="0">
                <a:solidFill>
                  <a:srgbClr val="2195F2"/>
                </a:solidFill>
              </a:rPr>
              <a:t>IN</a:t>
            </a:r>
            <a:r>
              <a:rPr sz="2150" spc="-240" dirty="0">
                <a:solidFill>
                  <a:srgbClr val="2195F2"/>
                </a:solidFill>
              </a:rPr>
              <a:t> </a:t>
            </a:r>
            <a:r>
              <a:rPr sz="2150" spc="50" dirty="0">
                <a:solidFill>
                  <a:srgbClr val="1C95F2"/>
                </a:solidFill>
              </a:rPr>
              <a:t>AI</a:t>
            </a:r>
            <a:r>
              <a:rPr sz="2150" spc="-114" dirty="0">
                <a:solidFill>
                  <a:srgbClr val="1C95F2"/>
                </a:solidFill>
              </a:rPr>
              <a:t> </a:t>
            </a:r>
            <a:r>
              <a:rPr sz="2150" spc="-30" dirty="0">
                <a:solidFill>
                  <a:srgbClr val="2699F4"/>
                </a:solidFill>
              </a:rPr>
              <a:t>GAMING</a:t>
            </a:r>
            <a:r>
              <a:rPr sz="2150" spc="-140" dirty="0">
                <a:solidFill>
                  <a:srgbClr val="2699F4"/>
                </a:solidFill>
              </a:rPr>
              <a:t> </a:t>
            </a:r>
            <a:r>
              <a:rPr sz="2150" spc="65" dirty="0">
                <a:solidFill>
                  <a:srgbClr val="2195F2"/>
                </a:solidFill>
              </a:rPr>
              <a:t>FOR</a:t>
            </a:r>
            <a:r>
              <a:rPr sz="2150" spc="-195" dirty="0">
                <a:solidFill>
                  <a:srgbClr val="2195F2"/>
                </a:solidFill>
              </a:rPr>
              <a:t> </a:t>
            </a:r>
            <a:r>
              <a:rPr sz="2150" spc="-20" dirty="0">
                <a:solidFill>
                  <a:srgbClr val="2195F2"/>
                </a:solidFill>
              </a:rPr>
              <a:t>2024</a:t>
            </a:r>
            <a:endParaRPr sz="2150"/>
          </a:p>
          <a:p>
            <a:pPr marL="67945">
              <a:lnSpc>
                <a:spcPct val="100000"/>
              </a:lnSpc>
              <a:spcBef>
                <a:spcPts val="325"/>
              </a:spcBef>
            </a:pPr>
            <a:r>
              <a:rPr sz="950" dirty="0">
                <a:solidFill>
                  <a:srgbClr val="6E6E6E"/>
                </a:solidFill>
              </a:rPr>
              <a:t>Exploring</a:t>
            </a:r>
            <a:r>
              <a:rPr sz="950" spc="114" dirty="0">
                <a:solidFill>
                  <a:srgbClr val="6E6E6E"/>
                </a:solidFill>
              </a:rPr>
              <a:t> </a:t>
            </a:r>
            <a:r>
              <a:rPr sz="950" dirty="0">
                <a:solidFill>
                  <a:srgbClr val="6E6E6E"/>
                </a:solidFill>
              </a:rPr>
              <a:t>the</a:t>
            </a:r>
            <a:r>
              <a:rPr sz="950" spc="85" dirty="0">
                <a:solidFill>
                  <a:srgbClr val="6E6E6E"/>
                </a:solidFill>
              </a:rPr>
              <a:t> </a:t>
            </a:r>
            <a:r>
              <a:rPr sz="950" dirty="0">
                <a:solidFill>
                  <a:srgbClr val="6E6E6E"/>
                </a:solidFill>
              </a:rPr>
              <a:t>Future</a:t>
            </a:r>
            <a:r>
              <a:rPr sz="950" spc="55" dirty="0">
                <a:solidFill>
                  <a:srgbClr val="6E6E6E"/>
                </a:solidFill>
              </a:rPr>
              <a:t> </a:t>
            </a:r>
            <a:r>
              <a:rPr sz="950" dirty="0">
                <a:solidFill>
                  <a:srgbClr val="6E6E6E"/>
                </a:solidFill>
              </a:rPr>
              <a:t>of</a:t>
            </a:r>
            <a:r>
              <a:rPr sz="950" spc="65" dirty="0">
                <a:solidFill>
                  <a:srgbClr val="6E6E6E"/>
                </a:solidFill>
              </a:rPr>
              <a:t> </a:t>
            </a:r>
            <a:r>
              <a:rPr sz="950" dirty="0">
                <a:solidFill>
                  <a:srgbClr val="6D6D6D"/>
                </a:solidFill>
              </a:rPr>
              <a:t>Gaming</a:t>
            </a:r>
            <a:r>
              <a:rPr sz="950" spc="100" dirty="0">
                <a:solidFill>
                  <a:srgbClr val="6D6D6D"/>
                </a:solidFill>
              </a:rPr>
              <a:t> </a:t>
            </a:r>
            <a:r>
              <a:rPr sz="950" dirty="0">
                <a:solidFill>
                  <a:srgbClr val="6E6E6E"/>
                </a:solidFill>
              </a:rPr>
              <a:t>through</a:t>
            </a:r>
            <a:r>
              <a:rPr sz="950" spc="100" dirty="0">
                <a:solidFill>
                  <a:srgbClr val="6E6E6E"/>
                </a:solidFill>
              </a:rPr>
              <a:t> </a:t>
            </a:r>
            <a:r>
              <a:rPr sz="950" dirty="0">
                <a:solidFill>
                  <a:srgbClr val="707070"/>
                </a:solidFill>
              </a:rPr>
              <a:t>AI</a:t>
            </a:r>
            <a:r>
              <a:rPr sz="950" spc="175" dirty="0">
                <a:solidFill>
                  <a:srgbClr val="707070"/>
                </a:solidFill>
              </a:rPr>
              <a:t> </a:t>
            </a:r>
            <a:r>
              <a:rPr sz="950" spc="-10" dirty="0">
                <a:solidFill>
                  <a:srgbClr val="6E6E6E"/>
                </a:solidFill>
              </a:rPr>
              <a:t>Innovations</a:t>
            </a:r>
            <a:endParaRPr sz="950"/>
          </a:p>
        </p:txBody>
      </p:sp>
      <p:sp>
        <p:nvSpPr>
          <p:cNvPr id="10" name="object 10"/>
          <p:cNvSpPr txBox="1"/>
          <p:nvPr/>
        </p:nvSpPr>
        <p:spPr>
          <a:xfrm>
            <a:off x="722381" y="1510523"/>
            <a:ext cx="1573530" cy="73850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98755" indent="340995" algn="just">
              <a:lnSpc>
                <a:spcPct val="100000"/>
              </a:lnSpc>
              <a:spcBef>
                <a:spcPts val="595"/>
              </a:spcBef>
            </a:pPr>
            <a:r>
              <a:rPr sz="950" dirty="0">
                <a:solidFill>
                  <a:srgbClr val="1A1A1A"/>
                </a:solidFill>
                <a:latin typeface="Calibri"/>
                <a:cs typeface="Calibri"/>
              </a:rPr>
              <a:t>AI</a:t>
            </a:r>
            <a:r>
              <a:rPr sz="950" spc="14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50" spc="-10" dirty="0">
                <a:solidFill>
                  <a:srgbClr val="161616"/>
                </a:solidFill>
                <a:latin typeface="Calibri"/>
                <a:cs typeface="Calibri"/>
              </a:rPr>
              <a:t>Transformations</a:t>
            </a:r>
            <a:endParaRPr sz="950">
              <a:latin typeface="Calibri"/>
              <a:cs typeface="Calibri"/>
            </a:endParaRPr>
          </a:p>
          <a:p>
            <a:pPr marL="12700" marR="13335" indent="186055" algn="just">
              <a:lnSpc>
                <a:spcPct val="112200"/>
              </a:lnSpc>
              <a:spcBef>
                <a:spcPts val="340"/>
              </a:spcBef>
            </a:pPr>
            <a:r>
              <a:rPr sz="900" dirty="0">
                <a:solidFill>
                  <a:srgbClr val="181818"/>
                </a:solidFill>
                <a:latin typeface="Calibri"/>
                <a:cs typeface="Calibri"/>
              </a:rPr>
              <a:t>AI</a:t>
            </a:r>
            <a:r>
              <a:rPr sz="900" spc="-5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45" dirty="0">
                <a:solidFill>
                  <a:srgbClr val="161616"/>
                </a:solidFill>
                <a:latin typeface="Calibri"/>
                <a:cs typeface="Calibri"/>
              </a:rPr>
              <a:t>is</a:t>
            </a:r>
            <a:r>
              <a:rPr sz="900" spc="-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reshaping</a:t>
            </a:r>
            <a:r>
              <a:rPr sz="900" spc="4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45" dirty="0">
                <a:solidFill>
                  <a:srgbClr val="181818"/>
                </a:solidFill>
                <a:latin typeface="Calibri"/>
                <a:cs typeface="Calibri"/>
              </a:rPr>
              <a:t>gaming</a:t>
            </a:r>
            <a:r>
              <a:rPr sz="900" spc="3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through</a:t>
            </a:r>
            <a:r>
              <a:rPr sz="900" spc="50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61616"/>
                </a:solidFill>
                <a:latin typeface="Calibri"/>
                <a:cs typeface="Calibri"/>
              </a:rPr>
              <a:t>reinforcement</a:t>
            </a:r>
            <a:r>
              <a:rPr sz="900" spc="8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1A1A1A"/>
                </a:solidFill>
                <a:latin typeface="Calibri"/>
                <a:cs typeface="Calibri"/>
              </a:rPr>
              <a:t>learning,</a:t>
            </a:r>
            <a:r>
              <a:rPr sz="900" spc="2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181818"/>
                </a:solidFill>
                <a:latin typeface="Calibri"/>
                <a:cs typeface="Calibri"/>
              </a:rPr>
              <a:t>automated</a:t>
            </a:r>
            <a:r>
              <a:rPr sz="900" spc="50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testing,</a:t>
            </a:r>
            <a:r>
              <a:rPr sz="900" spc="-1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45" dirty="0">
                <a:solidFill>
                  <a:srgbClr val="1A1A1A"/>
                </a:solidFill>
                <a:latin typeface="Calibri"/>
                <a:cs typeface="Calibri"/>
              </a:rPr>
              <a:t>and</a:t>
            </a:r>
            <a:r>
              <a:rPr sz="900" spc="-35" dirty="0">
                <a:solidFill>
                  <a:srgbClr val="1A1A1A"/>
                </a:solidFill>
                <a:latin typeface="Calibri"/>
                <a:cs typeface="Calibri"/>
              </a:rPr>
              <a:t> procedural</a:t>
            </a:r>
            <a:r>
              <a:rPr sz="900" spc="7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generation.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1256" y="3001334"/>
            <a:ext cx="1826895" cy="73152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545"/>
              </a:spcBef>
            </a:pPr>
            <a:r>
              <a:rPr sz="950" spc="20" dirty="0">
                <a:solidFill>
                  <a:srgbClr val="161616"/>
                </a:solidFill>
                <a:latin typeface="Calibri"/>
                <a:cs typeface="Calibri"/>
              </a:rPr>
              <a:t>Innovative</a:t>
            </a:r>
            <a:r>
              <a:rPr sz="950" spc="11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50" spc="-10" dirty="0">
                <a:solidFill>
                  <a:srgbClr val="161616"/>
                </a:solidFill>
                <a:latin typeface="Calibri"/>
                <a:cs typeface="Calibri"/>
              </a:rPr>
              <a:t>Technologies</a:t>
            </a:r>
            <a:endParaRPr sz="950">
              <a:latin typeface="Calibri"/>
              <a:cs typeface="Calibri"/>
            </a:endParaRPr>
          </a:p>
          <a:p>
            <a:pPr marL="12700" marR="5080" indent="350520" algn="r">
              <a:lnSpc>
                <a:spcPct val="114399"/>
              </a:lnSpc>
              <a:spcBef>
                <a:spcPts val="265"/>
              </a:spcBef>
            </a:pPr>
            <a:r>
              <a:rPr sz="900" spc="-40" dirty="0">
                <a:solidFill>
                  <a:srgbClr val="181818"/>
                </a:solidFill>
                <a:latin typeface="Calibri"/>
                <a:cs typeface="Calibri"/>
              </a:rPr>
              <a:t>Technologies</a:t>
            </a:r>
            <a:r>
              <a:rPr sz="900" spc="3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81818"/>
                </a:solidFill>
                <a:latin typeface="Calibri"/>
                <a:cs typeface="Calibri"/>
              </a:rPr>
              <a:t>like</a:t>
            </a:r>
            <a:r>
              <a:rPr sz="900" spc="-1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181818"/>
                </a:solidFill>
                <a:latin typeface="Calibri"/>
                <a:cs typeface="Calibri"/>
              </a:rPr>
              <a:t>NeRF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50" dirty="0">
                <a:solidFill>
                  <a:srgbClr val="1A1A1A"/>
                </a:solidFill>
                <a:latin typeface="Calibri"/>
                <a:cs typeface="Calibri"/>
              </a:rPr>
              <a:t>and</a:t>
            </a:r>
            <a:r>
              <a:rPr sz="900" spc="-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voice</a:t>
            </a:r>
            <a:r>
              <a:rPr sz="900" spc="50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61616"/>
                </a:solidFill>
                <a:latin typeface="Calibri"/>
                <a:cs typeface="Calibri"/>
              </a:rPr>
              <a:t>synthesis</a:t>
            </a:r>
            <a:r>
              <a:rPr sz="900" spc="1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181818"/>
                </a:solidFill>
                <a:latin typeface="Calibri"/>
                <a:cs typeface="Calibri"/>
              </a:rPr>
              <a:t>will</a:t>
            </a:r>
            <a:r>
              <a:rPr sz="900" spc="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81818"/>
                </a:solidFill>
                <a:latin typeface="Calibri"/>
                <a:cs typeface="Calibri"/>
              </a:rPr>
              <a:t>create</a:t>
            </a:r>
            <a:r>
              <a:rPr sz="900" spc="-2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50" dirty="0">
                <a:solidFill>
                  <a:srgbClr val="181818"/>
                </a:solidFill>
                <a:latin typeface="Calibri"/>
                <a:cs typeface="Calibri"/>
              </a:rPr>
              <a:t>more</a:t>
            </a:r>
            <a:r>
              <a:rPr sz="900" spc="2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45" dirty="0">
                <a:solidFill>
                  <a:srgbClr val="181818"/>
                </a:solidFill>
                <a:latin typeface="Calibri"/>
                <a:cs typeface="Calibri"/>
              </a:rPr>
              <a:t>immersive</a:t>
            </a:r>
            <a:r>
              <a:rPr sz="900" spc="4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181818"/>
                </a:solidFill>
                <a:latin typeface="Calibri"/>
                <a:cs typeface="Calibri"/>
              </a:rPr>
              <a:t>and</a:t>
            </a:r>
            <a:r>
              <a:rPr sz="900" spc="50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engaging</a:t>
            </a:r>
            <a:r>
              <a:rPr sz="900" spc="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45" dirty="0">
                <a:solidFill>
                  <a:srgbClr val="181818"/>
                </a:solidFill>
                <a:latin typeface="Calibri"/>
                <a:cs typeface="Calibri"/>
              </a:rPr>
              <a:t>gaming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 environments.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33517" y="2181253"/>
            <a:ext cx="1804035" cy="884555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570"/>
              </a:spcBef>
            </a:pPr>
            <a:r>
              <a:rPr sz="950" spc="20" dirty="0">
                <a:solidFill>
                  <a:srgbClr val="161616"/>
                </a:solidFill>
                <a:latin typeface="Calibri"/>
                <a:cs typeface="Calibri"/>
              </a:rPr>
              <a:t>Personalized</a:t>
            </a:r>
            <a:r>
              <a:rPr sz="950" spc="114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50" spc="-10" dirty="0">
                <a:solidFill>
                  <a:srgbClr val="161616"/>
                </a:solidFill>
                <a:latin typeface="Calibri"/>
                <a:cs typeface="Calibri"/>
              </a:rPr>
              <a:t>Gameplay</a:t>
            </a:r>
            <a:endParaRPr sz="950">
              <a:latin typeface="Calibri"/>
              <a:cs typeface="Calibri"/>
            </a:endParaRPr>
          </a:p>
          <a:p>
            <a:pPr marL="12700" marR="5080" indent="7620">
              <a:lnSpc>
                <a:spcPct val="111900"/>
              </a:lnSpc>
              <a:spcBef>
                <a:spcPts val="315"/>
              </a:spcBef>
            </a:pPr>
            <a:r>
              <a:rPr sz="900" spc="-35" dirty="0">
                <a:solidFill>
                  <a:srgbClr val="1A1A1A"/>
                </a:solidFill>
                <a:latin typeface="Calibri"/>
                <a:cs typeface="Calibri"/>
              </a:rPr>
              <a:t>In</a:t>
            </a:r>
            <a:r>
              <a:rPr sz="900" spc="-6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2024,</a:t>
            </a:r>
            <a:r>
              <a:rPr sz="900" spc="-2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181818"/>
                </a:solidFill>
                <a:latin typeface="Calibri"/>
                <a:cs typeface="Calibri"/>
              </a:rPr>
              <a:t>AI</a:t>
            </a:r>
            <a:r>
              <a:rPr sz="900" spc="-2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181818"/>
                </a:solidFill>
                <a:latin typeface="Calibri"/>
                <a:cs typeface="Calibri"/>
              </a:rPr>
              <a:t>will</a:t>
            </a:r>
            <a:r>
              <a:rPr sz="900" spc="-1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81818"/>
                </a:solidFill>
                <a:latin typeface="Calibri"/>
                <a:cs typeface="Calibri"/>
              </a:rPr>
              <a:t>tailor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experiences</a:t>
            </a:r>
            <a:r>
              <a:rPr sz="900" spc="6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to</a:t>
            </a:r>
            <a:r>
              <a:rPr sz="900" spc="50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51515"/>
                </a:solidFill>
                <a:latin typeface="Calibri"/>
                <a:cs typeface="Calibri"/>
              </a:rPr>
              <a:t>individual</a:t>
            </a:r>
            <a:r>
              <a:rPr sz="900" spc="25" dirty="0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61616"/>
                </a:solidFill>
                <a:latin typeface="Calibri"/>
                <a:cs typeface="Calibri"/>
              </a:rPr>
              <a:t>players,</a:t>
            </a:r>
            <a:r>
              <a:rPr sz="900" spc="-1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61616"/>
                </a:solidFill>
                <a:latin typeface="Calibri"/>
                <a:cs typeface="Calibri"/>
              </a:rPr>
              <a:t>boosting</a:t>
            </a:r>
            <a:r>
              <a:rPr sz="900" spc="1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61616"/>
                </a:solidFill>
                <a:latin typeface="Calibri"/>
                <a:cs typeface="Calibri"/>
              </a:rPr>
              <a:t>engagement.</a:t>
            </a:r>
            <a:r>
              <a:rPr sz="900" spc="50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161616"/>
                </a:solidFill>
                <a:latin typeface="Calibri"/>
                <a:cs typeface="Calibri"/>
              </a:rPr>
              <a:t>This</a:t>
            </a:r>
            <a:r>
              <a:rPr sz="900" spc="-1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1A1A1A"/>
                </a:solidFill>
                <a:latin typeface="Calibri"/>
                <a:cs typeface="Calibri"/>
              </a:rPr>
              <a:t>is</a:t>
            </a:r>
            <a:r>
              <a:rPr sz="900" spc="-2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60" dirty="0">
                <a:solidFill>
                  <a:srgbClr val="181818"/>
                </a:solidFill>
                <a:latin typeface="Calibri"/>
                <a:cs typeface="Calibri"/>
              </a:rPr>
              <a:t>done</a:t>
            </a:r>
            <a:r>
              <a:rPr sz="900" spc="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mimicking</a:t>
            </a:r>
            <a:r>
              <a:rPr sz="900" spc="8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50" dirty="0">
                <a:solidFill>
                  <a:srgbClr val="1A1A1A"/>
                </a:solidFill>
                <a:latin typeface="Calibri"/>
                <a:cs typeface="Calibri"/>
              </a:rPr>
              <a:t>the</a:t>
            </a:r>
            <a:r>
              <a:rPr sz="900" spc="-4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50" dirty="0">
                <a:solidFill>
                  <a:srgbClr val="1A1A1A"/>
                </a:solidFill>
                <a:latin typeface="Calibri"/>
                <a:cs typeface="Calibri"/>
              </a:rPr>
              <a:t>human</a:t>
            </a:r>
            <a:r>
              <a:rPr sz="900" spc="-1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brain</a:t>
            </a:r>
            <a:r>
              <a:rPr sz="900" spc="50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81818"/>
                </a:solidFill>
                <a:latin typeface="Calibri"/>
                <a:cs typeface="Calibri"/>
              </a:rPr>
              <a:t>using</a:t>
            </a:r>
            <a:r>
              <a:rPr sz="900" spc="-2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50" dirty="0">
                <a:solidFill>
                  <a:srgbClr val="161616"/>
                </a:solidFill>
                <a:latin typeface="Calibri"/>
                <a:cs typeface="Calibri"/>
              </a:rPr>
              <a:t>deep</a:t>
            </a:r>
            <a:r>
              <a:rPr sz="900" spc="2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61616"/>
                </a:solidFill>
                <a:latin typeface="Calibri"/>
                <a:cs typeface="Calibri"/>
              </a:rPr>
              <a:t>learning.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ED35CA3-195C-9323-3CF3-1EE0BC93B5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926"/>
            <a:ext cx="8128000" cy="457014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194047"/>
            <a:ext cx="1054476" cy="37795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99047" y="3547871"/>
            <a:ext cx="3623618" cy="10972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1142" y="3401567"/>
            <a:ext cx="3407238" cy="944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7999" y="1932432"/>
            <a:ext cx="3273143" cy="396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230095" y="1426463"/>
            <a:ext cx="1651808" cy="1158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87619" y="173736"/>
            <a:ext cx="1624380" cy="1523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32761" y="1298447"/>
            <a:ext cx="3630295" cy="38100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95250" rIns="0" bIns="0" rtlCol="0">
            <a:spAutoFit/>
          </a:bodyPr>
          <a:lstStyle/>
          <a:p>
            <a:pPr marL="140970">
              <a:lnSpc>
                <a:spcPct val="100000"/>
              </a:lnSpc>
              <a:spcBef>
                <a:spcPts val="750"/>
              </a:spcBef>
              <a:tabLst>
                <a:tab pos="470534" algn="l"/>
              </a:tabLst>
            </a:pPr>
            <a:r>
              <a:rPr sz="1500" spc="-75" baseline="-8333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500" baseline="-8333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Introduction</a:t>
            </a:r>
            <a:r>
              <a:rPr sz="1000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live</a:t>
            </a:r>
            <a:r>
              <a:rPr sz="10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demo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7999" y="2005583"/>
            <a:ext cx="3264000" cy="40538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93810" y="1729232"/>
            <a:ext cx="3338195" cy="1046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1C1C1C"/>
                </a:solidFill>
                <a:latin typeface="Calibri"/>
                <a:cs typeface="Calibri"/>
              </a:rPr>
              <a:t>An</a:t>
            </a:r>
            <a:r>
              <a:rPr sz="900" spc="-3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overview</a:t>
            </a:r>
            <a:r>
              <a:rPr sz="900" spc="1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C1C1C"/>
                </a:solidFill>
                <a:latin typeface="Calibri"/>
                <a:cs typeface="Calibri"/>
              </a:rPr>
              <a:t>of</a:t>
            </a:r>
            <a:r>
              <a:rPr sz="900" spc="2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900" spc="-45" dirty="0">
                <a:solidFill>
                  <a:srgbClr val="1F1F1F"/>
                </a:solidFill>
                <a:latin typeface="Calibri"/>
                <a:cs typeface="Calibri"/>
              </a:rPr>
              <a:t>the</a:t>
            </a:r>
            <a:r>
              <a:rPr sz="900" spc="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C1C1C"/>
                </a:solidFill>
                <a:latin typeface="Calibri"/>
                <a:cs typeface="Calibri"/>
              </a:rPr>
              <a:t>live</a:t>
            </a:r>
            <a:r>
              <a:rPr sz="900" spc="-2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A1A1A"/>
                </a:solidFill>
                <a:latin typeface="Calibri"/>
                <a:cs typeface="Calibri"/>
              </a:rPr>
              <a:t>demonstration's</a:t>
            </a:r>
            <a:r>
              <a:rPr sz="900" spc="-6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objectives</a:t>
            </a:r>
            <a:r>
              <a:rPr sz="900" spc="3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1F1F1F"/>
                </a:solidFill>
                <a:latin typeface="Calibri"/>
                <a:cs typeface="Calibri"/>
              </a:rPr>
              <a:t>and</a:t>
            </a:r>
            <a:r>
              <a:rPr sz="900" spc="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structure.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40"/>
              </a:spcBef>
            </a:pPr>
            <a:endParaRPr sz="900">
              <a:latin typeface="Calibri"/>
              <a:cs typeface="Calibri"/>
            </a:endParaRPr>
          </a:p>
          <a:p>
            <a:pPr marL="404495">
              <a:lnSpc>
                <a:spcPct val="100000"/>
              </a:lnSpc>
            </a:pPr>
            <a:r>
              <a:rPr sz="1050" spc="-55" dirty="0">
                <a:solidFill>
                  <a:srgbClr val="FFFFFF"/>
                </a:solidFill>
                <a:latin typeface="Arial MT"/>
                <a:cs typeface="Arial MT"/>
              </a:rPr>
              <a:t>Overview</a:t>
            </a:r>
            <a:r>
              <a:rPr sz="10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50" spc="-2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05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50" dirty="0">
                <a:solidFill>
                  <a:srgbClr val="FFFFFF"/>
                </a:solidFill>
                <a:latin typeface="Arial MT"/>
                <a:cs typeface="Arial MT"/>
              </a:rPr>
              <a:t>Al</a:t>
            </a:r>
            <a:r>
              <a:rPr sz="105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50" spc="-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0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50" spc="-60" dirty="0">
                <a:solidFill>
                  <a:srgbClr val="FFFFFF"/>
                </a:solidFill>
                <a:latin typeface="Arial MT"/>
                <a:cs typeface="Arial MT"/>
              </a:rPr>
              <a:t>normal</a:t>
            </a:r>
            <a:r>
              <a:rPr sz="1050" spc="-65" dirty="0">
                <a:solidFill>
                  <a:srgbClr val="FFFFFF"/>
                </a:solidFill>
                <a:latin typeface="Arial MT"/>
                <a:cs typeface="Arial MT"/>
              </a:rPr>
              <a:t> player</a:t>
            </a:r>
            <a:r>
              <a:rPr sz="10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Arial MT"/>
                <a:cs typeface="Arial MT"/>
              </a:rPr>
              <a:t>modes</a:t>
            </a:r>
            <a:endParaRPr sz="10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0"/>
              </a:spcBef>
            </a:pPr>
            <a:endParaRPr sz="1050">
              <a:latin typeface="Arial MT"/>
              <a:cs typeface="Arial MT"/>
            </a:endParaRPr>
          </a:p>
          <a:p>
            <a:pPr marL="12700" marR="5080" indent="4445">
              <a:lnSpc>
                <a:spcPct val="111100"/>
              </a:lnSpc>
              <a:spcBef>
                <a:spcPts val="5"/>
              </a:spcBef>
            </a:pPr>
            <a:r>
              <a:rPr sz="900" spc="-30" dirty="0">
                <a:solidFill>
                  <a:srgbClr val="181818"/>
                </a:solidFill>
                <a:latin typeface="Calibri"/>
                <a:cs typeface="Calibri"/>
              </a:rPr>
              <a:t>Insight</a:t>
            </a:r>
            <a:r>
              <a:rPr sz="90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A1A1A"/>
                </a:solidFill>
                <a:latin typeface="Calibri"/>
                <a:cs typeface="Calibri"/>
              </a:rPr>
              <a:t>into</a:t>
            </a:r>
            <a:r>
              <a:rPr sz="900" spc="-1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45" dirty="0">
                <a:solidFill>
                  <a:srgbClr val="1A1A1A"/>
                </a:solidFill>
                <a:latin typeface="Calibri"/>
                <a:cs typeface="Calibri"/>
              </a:rPr>
              <a:t>the</a:t>
            </a:r>
            <a:r>
              <a:rPr sz="900" spc="-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A1A1A"/>
                </a:solidFill>
                <a:latin typeface="Calibri"/>
                <a:cs typeface="Calibri"/>
              </a:rPr>
              <a:t>different</a:t>
            </a:r>
            <a:r>
              <a:rPr sz="900" spc="4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50" dirty="0">
                <a:solidFill>
                  <a:srgbClr val="1A1A1A"/>
                </a:solidFill>
                <a:latin typeface="Calibri"/>
                <a:cs typeface="Calibri"/>
              </a:rPr>
              <a:t>modes</a:t>
            </a:r>
            <a:r>
              <a:rPr sz="900" spc="-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available</a:t>
            </a:r>
            <a:r>
              <a:rPr sz="900" spc="2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A1A1A"/>
                </a:solidFill>
                <a:latin typeface="Calibri"/>
                <a:cs typeface="Calibri"/>
              </a:rPr>
              <a:t>in</a:t>
            </a:r>
            <a:r>
              <a:rPr sz="900" spc="-5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45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900" spc="-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900" spc="-55" dirty="0">
                <a:solidFill>
                  <a:srgbClr val="1A1A1A"/>
                </a:solidFill>
                <a:latin typeface="Calibri"/>
                <a:cs typeface="Calibri"/>
              </a:rPr>
              <a:t>game,</a:t>
            </a:r>
            <a:r>
              <a:rPr sz="900" spc="-1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A1A1A"/>
                </a:solidFill>
                <a:latin typeface="Calibri"/>
                <a:cs typeface="Calibri"/>
              </a:rPr>
              <a:t>highlighting</a:t>
            </a:r>
            <a:r>
              <a:rPr sz="900" spc="-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1C1C1C"/>
                </a:solidFill>
                <a:latin typeface="Calibri"/>
                <a:cs typeface="Calibri"/>
              </a:rPr>
              <a:t>AI</a:t>
            </a:r>
            <a:r>
              <a:rPr sz="900" spc="-3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versus</a:t>
            </a:r>
            <a:r>
              <a:rPr sz="900" spc="50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50" dirty="0">
                <a:solidFill>
                  <a:srgbClr val="1A1A1A"/>
                </a:solidFill>
                <a:latin typeface="Calibri"/>
                <a:cs typeface="Calibri"/>
              </a:rPr>
              <a:t>human</a:t>
            </a:r>
            <a:r>
              <a:rPr sz="900" spc="-10" dirty="0">
                <a:solidFill>
                  <a:srgbClr val="1A1A1A"/>
                </a:solidFill>
                <a:latin typeface="Calibri"/>
                <a:cs typeface="Calibri"/>
              </a:rPr>
              <a:t> gameplay.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13333" y="4194047"/>
            <a:ext cx="1350645" cy="21082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4191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330"/>
              </a:spcBef>
              <a:tabLst>
                <a:tab pos="671195" algn="l"/>
              </a:tabLst>
            </a:pPr>
            <a:r>
              <a:rPr sz="650" spc="-85" dirty="0">
                <a:solidFill>
                  <a:srgbClr val="FFFFFF"/>
                </a:solidFill>
                <a:latin typeface="Courier New"/>
                <a:cs typeface="Courier New"/>
                <a:hlinkClick r:id="rId9"/>
              </a:rPr>
              <a:t>^œn'ea</a:t>
            </a:r>
            <a:r>
              <a:rPr sz="650" spc="-65" dirty="0">
                <a:solidFill>
                  <a:srgbClr val="FFFFFF"/>
                </a:solidFill>
                <a:latin typeface="Courier New"/>
                <a:cs typeface="Courier New"/>
                <a:hlinkClick r:id="rId9"/>
              </a:rPr>
              <a:t> </a:t>
            </a:r>
            <a:r>
              <a:rPr sz="650" spc="-20" dirty="0">
                <a:solidFill>
                  <a:srgbClr val="FFFFFF"/>
                </a:solidFill>
                <a:latin typeface="Courier New"/>
                <a:cs typeface="Courier New"/>
                <a:hlinkClick r:id="rId9"/>
              </a:rPr>
              <a:t>1°nç</a:t>
            </a:r>
            <a:r>
              <a:rPr sz="650" dirty="0">
                <a:solidFill>
                  <a:srgbClr val="FFFFFF"/>
                </a:solidFill>
                <a:latin typeface="Courier New"/>
                <a:cs typeface="Courier New"/>
                <a:hlinkClick r:id="rId9"/>
              </a:rPr>
              <a:t>	</a:t>
            </a:r>
            <a:r>
              <a:rPr sz="650" spc="-25" dirty="0">
                <a:solidFill>
                  <a:srgbClr val="FFFFFF"/>
                </a:solidFill>
                <a:latin typeface="Courier New"/>
                <a:cs typeface="Courier New"/>
                <a:hlinkClick r:id="rId9"/>
              </a:rPr>
              <a:t>preseutotions</a:t>
            </a:r>
            <a:endParaRPr sz="6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57785">
              <a:lnSpc>
                <a:spcPct val="100000"/>
              </a:lnSpc>
              <a:spcBef>
                <a:spcPts val="680"/>
              </a:spcBef>
            </a:pPr>
            <a:r>
              <a:rPr spc="50" dirty="0">
                <a:solidFill>
                  <a:srgbClr val="2195F4"/>
                </a:solidFill>
              </a:rPr>
              <a:t>LIVE</a:t>
            </a:r>
            <a:r>
              <a:rPr spc="-254" dirty="0">
                <a:solidFill>
                  <a:srgbClr val="2195F4"/>
                </a:solidFill>
              </a:rPr>
              <a:t> </a:t>
            </a:r>
            <a:r>
              <a:rPr spc="-40" dirty="0"/>
              <a:t>DEMONSTRATION</a:t>
            </a:r>
            <a:r>
              <a:rPr spc="-25" dirty="0"/>
              <a:t> </a:t>
            </a:r>
            <a:r>
              <a:rPr spc="-20" dirty="0">
                <a:solidFill>
                  <a:srgbClr val="1F95F2"/>
                </a:solidFill>
              </a:rPr>
              <a:t>PLAN</a:t>
            </a:r>
          </a:p>
          <a:p>
            <a:pPr marL="67310">
              <a:lnSpc>
                <a:spcPct val="100000"/>
              </a:lnSpc>
              <a:spcBef>
                <a:spcPts val="265"/>
              </a:spcBef>
            </a:pPr>
            <a:r>
              <a:rPr sz="1000" dirty="0">
                <a:solidFill>
                  <a:srgbClr val="6E6E6E"/>
                </a:solidFill>
              </a:rPr>
              <a:t>Exploring</a:t>
            </a:r>
            <a:r>
              <a:rPr sz="1000" spc="5" dirty="0">
                <a:solidFill>
                  <a:srgbClr val="6E6E6E"/>
                </a:solidFill>
              </a:rPr>
              <a:t> </a:t>
            </a:r>
            <a:r>
              <a:rPr sz="1000" dirty="0">
                <a:solidFill>
                  <a:srgbClr val="6E6E6E"/>
                </a:solidFill>
              </a:rPr>
              <a:t>AI</a:t>
            </a:r>
            <a:r>
              <a:rPr sz="1000" spc="5" dirty="0">
                <a:solidFill>
                  <a:srgbClr val="6E6E6E"/>
                </a:solidFill>
              </a:rPr>
              <a:t> </a:t>
            </a:r>
            <a:r>
              <a:rPr sz="1000" spc="-10" dirty="0">
                <a:solidFill>
                  <a:srgbClr val="6B6B6B"/>
                </a:solidFill>
              </a:rPr>
              <a:t>Integration</a:t>
            </a:r>
            <a:r>
              <a:rPr sz="1000" spc="50" dirty="0">
                <a:solidFill>
                  <a:srgbClr val="6B6B6B"/>
                </a:solidFill>
              </a:rPr>
              <a:t> </a:t>
            </a:r>
            <a:r>
              <a:rPr sz="1000" dirty="0">
                <a:solidFill>
                  <a:srgbClr val="6E6E6E"/>
                </a:solidFill>
              </a:rPr>
              <a:t>in</a:t>
            </a:r>
            <a:r>
              <a:rPr sz="1000" spc="5" dirty="0">
                <a:solidFill>
                  <a:srgbClr val="6E6E6E"/>
                </a:solidFill>
              </a:rPr>
              <a:t> </a:t>
            </a:r>
            <a:r>
              <a:rPr sz="1000" dirty="0">
                <a:solidFill>
                  <a:srgbClr val="6E6E6E"/>
                </a:solidFill>
              </a:rPr>
              <a:t>Flappy</a:t>
            </a:r>
            <a:r>
              <a:rPr sz="1000" spc="-5" dirty="0">
                <a:solidFill>
                  <a:srgbClr val="6E6E6E"/>
                </a:solidFill>
              </a:rPr>
              <a:t> </a:t>
            </a:r>
            <a:r>
              <a:rPr sz="1000" dirty="0">
                <a:solidFill>
                  <a:srgbClr val="707070"/>
                </a:solidFill>
              </a:rPr>
              <a:t>Bird</a:t>
            </a:r>
            <a:r>
              <a:rPr sz="1000" spc="-50" dirty="0">
                <a:solidFill>
                  <a:srgbClr val="707070"/>
                </a:solidFill>
              </a:rPr>
              <a:t> </a:t>
            </a:r>
            <a:r>
              <a:rPr sz="1000" dirty="0">
                <a:solidFill>
                  <a:srgbClr val="6E6E6E"/>
                </a:solidFill>
              </a:rPr>
              <a:t>Using </a:t>
            </a:r>
            <a:r>
              <a:rPr sz="1000" spc="-20" dirty="0">
                <a:solidFill>
                  <a:srgbClr val="6D6D6D"/>
                </a:solidFill>
              </a:rPr>
              <a:t>NEAT</a:t>
            </a:r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496342" y="3503167"/>
            <a:ext cx="4603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solidFill>
                  <a:srgbClr val="181818"/>
                </a:solidFill>
                <a:latin typeface="Calibri"/>
                <a:cs typeface="Calibri"/>
              </a:rPr>
              <a:t>gameplay.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15169" y="2280157"/>
            <a:ext cx="7366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latin typeface="Calibri"/>
                <a:cs typeface="Calibri"/>
              </a:rPr>
              <a:t>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54467" y="1710944"/>
            <a:ext cx="3357879" cy="2235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61925" indent="1270">
              <a:lnSpc>
                <a:spcPct val="113300"/>
              </a:lnSpc>
              <a:spcBef>
                <a:spcPts val="100"/>
              </a:spcBef>
            </a:pPr>
            <a:r>
              <a:rPr sz="900" spc="-25" dirty="0">
                <a:solidFill>
                  <a:srgbClr val="181818"/>
                </a:solidFill>
                <a:latin typeface="Calibri"/>
                <a:cs typeface="Calibri"/>
              </a:rPr>
              <a:t>Discussion</a:t>
            </a:r>
            <a:r>
              <a:rPr sz="900" spc="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181818"/>
                </a:solidFill>
                <a:latin typeface="Calibri"/>
                <a:cs typeface="Calibri"/>
              </a:rPr>
              <a:t>on</a:t>
            </a:r>
            <a:r>
              <a:rPr sz="900" spc="-5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45" dirty="0">
                <a:solidFill>
                  <a:srgbClr val="161616"/>
                </a:solidFill>
                <a:latin typeface="Calibri"/>
                <a:cs typeface="Calibri"/>
              </a:rPr>
              <a:t>enhancements</a:t>
            </a:r>
            <a:r>
              <a:rPr sz="900" spc="7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181818"/>
                </a:solidFill>
                <a:latin typeface="Calibri"/>
                <a:cs typeface="Calibri"/>
              </a:rPr>
              <a:t>achieved</a:t>
            </a:r>
            <a:r>
              <a:rPr sz="900" spc="4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61616"/>
                </a:solidFill>
                <a:latin typeface="Calibri"/>
                <a:cs typeface="Calibri"/>
              </a:rPr>
              <a:t>through</a:t>
            </a:r>
            <a:r>
              <a:rPr sz="900" spc="-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181818"/>
                </a:solidFill>
                <a:latin typeface="Calibri"/>
                <a:cs typeface="Calibri"/>
              </a:rPr>
              <a:t>AI</a:t>
            </a:r>
            <a:r>
              <a:rPr sz="900" spc="-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integration,</a:t>
            </a:r>
            <a:r>
              <a:rPr sz="90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61616"/>
                </a:solidFill>
                <a:latin typeface="Calibri"/>
                <a:cs typeface="Calibri"/>
              </a:rPr>
              <a:t>improving</a:t>
            </a:r>
            <a:r>
              <a:rPr sz="900" spc="50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61616"/>
                </a:solidFill>
                <a:latin typeface="Calibri"/>
                <a:cs typeface="Calibri"/>
              </a:rPr>
              <a:t>overall</a:t>
            </a:r>
            <a:r>
              <a:rPr sz="900" spc="1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50" dirty="0">
                <a:solidFill>
                  <a:srgbClr val="181818"/>
                </a:solidFill>
                <a:latin typeface="Calibri"/>
                <a:cs typeface="Calibri"/>
              </a:rPr>
              <a:t>game</a:t>
            </a:r>
            <a:r>
              <a:rPr sz="900" spc="-2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experience.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40"/>
              </a:spcBef>
            </a:pPr>
            <a:endParaRPr sz="900">
              <a:latin typeface="Calibri"/>
              <a:cs typeface="Calibri"/>
            </a:endParaRPr>
          </a:p>
          <a:p>
            <a:pPr marL="402590">
              <a:lnSpc>
                <a:spcPct val="100000"/>
              </a:lnSpc>
            </a:pPr>
            <a:r>
              <a:rPr sz="1050" spc="-10" dirty="0">
                <a:latin typeface="Calibri"/>
                <a:cs typeface="Calibri"/>
              </a:rPr>
              <a:t>Hands-on</a:t>
            </a:r>
            <a:r>
              <a:rPr sz="1050" spc="-50" dirty="0">
                <a:latin typeface="Calibri"/>
                <a:cs typeface="Calibri"/>
              </a:rPr>
              <a:t> </a:t>
            </a:r>
            <a:r>
              <a:rPr sz="1050" spc="-25" dirty="0">
                <a:latin typeface="Calibri"/>
                <a:cs typeface="Calibri"/>
              </a:rPr>
              <a:t>understanding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of</a:t>
            </a:r>
            <a:r>
              <a:rPr sz="1050" spc="-6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AI</a:t>
            </a:r>
            <a:r>
              <a:rPr sz="1050" spc="55" dirty="0">
                <a:latin typeface="Calibri"/>
                <a:cs typeface="Calibri"/>
              </a:rPr>
              <a:t> </a:t>
            </a:r>
            <a:r>
              <a:rPr sz="1050" spc="-20" dirty="0">
                <a:latin typeface="Calibri"/>
                <a:cs typeface="Calibri"/>
              </a:rPr>
              <a:t>integration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in</a:t>
            </a:r>
            <a:r>
              <a:rPr sz="1050" spc="-110" dirty="0">
                <a:latin typeface="Calibri"/>
                <a:cs typeface="Calibri"/>
              </a:rPr>
              <a:t> </a:t>
            </a:r>
            <a:r>
              <a:rPr sz="1050" spc="-10" dirty="0">
                <a:latin typeface="Calibri"/>
                <a:cs typeface="Calibri"/>
              </a:rPr>
              <a:t>Flappy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spc="-20" dirty="0">
                <a:latin typeface="Calibri"/>
                <a:cs typeface="Calibri"/>
              </a:rPr>
              <a:t>Bird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1050">
              <a:latin typeface="Calibri"/>
              <a:cs typeface="Calibri"/>
            </a:endParaRPr>
          </a:p>
          <a:p>
            <a:pPr marL="13970" marR="171450">
              <a:lnSpc>
                <a:spcPct val="115599"/>
              </a:lnSpc>
            </a:pPr>
            <a:r>
              <a:rPr sz="900" spc="-20" dirty="0">
                <a:solidFill>
                  <a:srgbClr val="161616"/>
                </a:solidFill>
                <a:latin typeface="Calibri"/>
                <a:cs typeface="Calibri"/>
              </a:rPr>
              <a:t>Practical</a:t>
            </a:r>
            <a:r>
              <a:rPr sz="900" spc="1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161616"/>
                </a:solidFill>
                <a:latin typeface="Calibri"/>
                <a:cs typeface="Calibri"/>
              </a:rPr>
              <a:t>insights</a:t>
            </a:r>
            <a:r>
              <a:rPr sz="900" spc="2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30" dirty="0">
                <a:solidFill>
                  <a:srgbClr val="181818"/>
                </a:solidFill>
                <a:latin typeface="Calibri"/>
                <a:cs typeface="Calibri"/>
              </a:rPr>
              <a:t>into</a:t>
            </a:r>
            <a:r>
              <a:rPr sz="900" spc="-1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50" dirty="0">
                <a:solidFill>
                  <a:srgbClr val="1A1A1A"/>
                </a:solidFill>
                <a:latin typeface="Calibri"/>
                <a:cs typeface="Calibri"/>
              </a:rPr>
              <a:t>how</a:t>
            </a:r>
            <a:r>
              <a:rPr sz="900" spc="1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1A1A1A"/>
                </a:solidFill>
                <a:latin typeface="Calibri"/>
                <a:cs typeface="Calibri"/>
              </a:rPr>
              <a:t>AI</a:t>
            </a:r>
            <a:r>
              <a:rPr sz="900" spc="-25" dirty="0">
                <a:solidFill>
                  <a:srgbClr val="1A1A1A"/>
                </a:solidFill>
                <a:latin typeface="Calibri"/>
                <a:cs typeface="Calibri"/>
              </a:rPr>
              <a:t> is</a:t>
            </a:r>
            <a:r>
              <a:rPr sz="900" spc="-3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55" dirty="0">
                <a:solidFill>
                  <a:srgbClr val="161616"/>
                </a:solidFill>
                <a:latin typeface="Calibri"/>
                <a:cs typeface="Calibri"/>
              </a:rPr>
              <a:t>embedded</a:t>
            </a:r>
            <a:r>
              <a:rPr sz="900" spc="-1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181818"/>
                </a:solidFill>
                <a:latin typeface="Calibri"/>
                <a:cs typeface="Calibri"/>
              </a:rPr>
              <a:t>within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 the</a:t>
            </a:r>
            <a:r>
              <a:rPr sz="900" spc="-4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50" dirty="0">
                <a:solidFill>
                  <a:srgbClr val="181818"/>
                </a:solidFill>
                <a:latin typeface="Calibri"/>
                <a:cs typeface="Calibri"/>
              </a:rPr>
              <a:t>game</a:t>
            </a:r>
            <a:r>
              <a:rPr sz="900" spc="-2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61616"/>
                </a:solidFill>
                <a:latin typeface="Calibri"/>
                <a:cs typeface="Calibri"/>
              </a:rPr>
              <a:t>mechanics</a:t>
            </a:r>
            <a:r>
              <a:rPr sz="900" spc="2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181818"/>
                </a:solidFill>
                <a:latin typeface="Calibri"/>
                <a:cs typeface="Calibri"/>
              </a:rPr>
              <a:t>of</a:t>
            </a:r>
            <a:r>
              <a:rPr sz="900" spc="50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181818"/>
                </a:solidFill>
                <a:latin typeface="Calibri"/>
                <a:cs typeface="Calibri"/>
              </a:rPr>
              <a:t>Flappy</a:t>
            </a:r>
            <a:r>
              <a:rPr sz="900" spc="-1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61616"/>
                </a:solidFill>
                <a:latin typeface="Calibri"/>
                <a:cs typeface="Calibri"/>
              </a:rPr>
              <a:t>Bird.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95"/>
              </a:spcBef>
            </a:pPr>
            <a:endParaRPr sz="900">
              <a:latin typeface="Calibri"/>
              <a:cs typeface="Calibri"/>
            </a:endParaRPr>
          </a:p>
          <a:p>
            <a:pPr marL="571500">
              <a:lnSpc>
                <a:spcPct val="100000"/>
              </a:lnSpc>
              <a:tabLst>
                <a:tab pos="921385" algn="l"/>
              </a:tabLst>
            </a:pPr>
            <a:r>
              <a:rPr sz="1050" spc="-50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	</a:t>
            </a:r>
            <a:r>
              <a:rPr sz="1050" spc="-10" dirty="0">
                <a:latin typeface="Calibri"/>
                <a:cs typeface="Calibri"/>
              </a:rPr>
              <a:t>pabilities</a:t>
            </a:r>
            <a:r>
              <a:rPr sz="1050" spc="-45" dirty="0">
                <a:latin typeface="Calibri"/>
                <a:cs typeface="Calibri"/>
              </a:rPr>
              <a:t> </a:t>
            </a:r>
            <a:r>
              <a:rPr sz="1050" spc="-20" dirty="0">
                <a:latin typeface="Calibri"/>
                <a:cs typeface="Calibri"/>
              </a:rPr>
              <a:t>and</a:t>
            </a:r>
            <a:r>
              <a:rPr sz="1050" spc="-80" dirty="0">
                <a:latin typeface="Calibri"/>
                <a:cs typeface="Calibri"/>
              </a:rPr>
              <a:t> </a:t>
            </a:r>
            <a:r>
              <a:rPr sz="1050" spc="-10" dirty="0">
                <a:latin typeface="Calibri"/>
                <a:cs typeface="Calibri"/>
              </a:rPr>
              <a:t>potential</a:t>
            </a:r>
            <a:r>
              <a:rPr sz="1050" spc="-55" dirty="0">
                <a:latin typeface="Calibri"/>
                <a:cs typeface="Calibri"/>
              </a:rPr>
              <a:t> </a:t>
            </a:r>
            <a:r>
              <a:rPr sz="1050" spc="-20" dirty="0">
                <a:latin typeface="Calibri"/>
                <a:cs typeface="Calibri"/>
              </a:rPr>
              <a:t>applications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10" dirty="0">
                <a:latin typeface="Calibri"/>
                <a:cs typeface="Calibri"/>
              </a:rPr>
              <a:t>in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10" dirty="0">
                <a:latin typeface="Calibri"/>
                <a:cs typeface="Calibri"/>
              </a:rPr>
              <a:t>gaming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35"/>
              </a:spcBef>
            </a:pPr>
            <a:endParaRPr sz="1050">
              <a:latin typeface="Calibri"/>
              <a:cs typeface="Calibri"/>
            </a:endParaRPr>
          </a:p>
          <a:p>
            <a:pPr marL="14604" marR="78740" indent="-635">
              <a:lnSpc>
                <a:spcPct val="111100"/>
              </a:lnSpc>
            </a:pPr>
            <a:r>
              <a:rPr sz="900" spc="-25" dirty="0">
                <a:solidFill>
                  <a:srgbClr val="151515"/>
                </a:solidFill>
                <a:latin typeface="Calibri"/>
                <a:cs typeface="Calibri"/>
              </a:rPr>
              <a:t>Exploration</a:t>
            </a:r>
            <a:r>
              <a:rPr sz="900" spc="35" dirty="0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sz="900" spc="-55" dirty="0">
                <a:solidFill>
                  <a:srgbClr val="181818"/>
                </a:solidFill>
                <a:latin typeface="Calibri"/>
                <a:cs typeface="Calibri"/>
              </a:rPr>
              <a:t>of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61616"/>
                </a:solidFill>
                <a:latin typeface="Calibri"/>
                <a:cs typeface="Calibri"/>
              </a:rPr>
              <a:t>NEAT's</a:t>
            </a:r>
            <a:r>
              <a:rPr sz="900" spc="-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161616"/>
                </a:solidFill>
                <a:latin typeface="Calibri"/>
                <a:cs typeface="Calibri"/>
              </a:rPr>
              <a:t>features</a:t>
            </a:r>
            <a:r>
              <a:rPr sz="900" spc="1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45" dirty="0">
                <a:solidFill>
                  <a:srgbClr val="161616"/>
                </a:solidFill>
                <a:latin typeface="Calibri"/>
                <a:cs typeface="Calibri"/>
              </a:rPr>
              <a:t>and</a:t>
            </a:r>
            <a:r>
              <a:rPr sz="900" spc="-2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181818"/>
                </a:solidFill>
                <a:latin typeface="Calibri"/>
                <a:cs typeface="Calibri"/>
              </a:rPr>
              <a:t>how </a:t>
            </a:r>
            <a:r>
              <a:rPr sz="900" spc="-35" dirty="0">
                <a:solidFill>
                  <a:srgbClr val="161616"/>
                </a:solidFill>
                <a:latin typeface="Calibri"/>
                <a:cs typeface="Calibri"/>
              </a:rPr>
              <a:t>they</a:t>
            </a:r>
            <a:r>
              <a:rPr sz="900" spc="-3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35" dirty="0">
                <a:solidFill>
                  <a:srgbClr val="181818"/>
                </a:solidFill>
                <a:latin typeface="Calibri"/>
                <a:cs typeface="Calibri"/>
              </a:rPr>
              <a:t>can</a:t>
            </a:r>
            <a:r>
              <a:rPr sz="900" spc="-4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900" spc="-45" dirty="0">
                <a:solidFill>
                  <a:srgbClr val="1A1A1A"/>
                </a:solidFill>
                <a:latin typeface="Calibri"/>
                <a:cs typeface="Calibri"/>
              </a:rPr>
              <a:t>be</a:t>
            </a:r>
            <a:r>
              <a:rPr sz="900" spc="-2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161616"/>
                </a:solidFill>
                <a:latin typeface="Calibri"/>
                <a:cs typeface="Calibri"/>
              </a:rPr>
              <a:t>applied</a:t>
            </a:r>
            <a:r>
              <a:rPr sz="900" spc="-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161616"/>
                </a:solidFill>
                <a:latin typeface="Calibri"/>
                <a:cs typeface="Calibri"/>
              </a:rPr>
              <a:t>across</a:t>
            </a:r>
            <a:r>
              <a:rPr sz="900" spc="1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51515"/>
                </a:solidFill>
                <a:latin typeface="Calibri"/>
                <a:cs typeface="Calibri"/>
              </a:rPr>
              <a:t>various</a:t>
            </a:r>
            <a:r>
              <a:rPr sz="900" spc="500" dirty="0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sz="900" spc="-50" dirty="0">
                <a:solidFill>
                  <a:srgbClr val="131313"/>
                </a:solidFill>
                <a:latin typeface="Calibri"/>
                <a:cs typeface="Calibri"/>
              </a:rPr>
              <a:t>gaming</a:t>
            </a:r>
            <a:r>
              <a:rPr sz="900" spc="40" dirty="0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181818"/>
                </a:solidFill>
                <a:latin typeface="Calibri"/>
                <a:cs typeface="Calibri"/>
              </a:rPr>
              <a:t>scenarios.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EB94855-4AAE-1DEB-15DE-21F98C0716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926"/>
            <a:ext cx="8128000" cy="457014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896</Words>
  <Application>Microsoft Office PowerPoint</Application>
  <PresentationFormat>Custom</PresentationFormat>
  <Paragraphs>123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 MT</vt:lpstr>
      <vt:lpstr>Calibri</vt:lpstr>
      <vt:lpstr>Courier New</vt:lpstr>
      <vt:lpstr>Office Theme</vt:lpstr>
      <vt:lpstr>NEAT INFLAPPY BIRD: INTEGRATING AI IN GAMING Exploring the use of neural networks in enhancing gameplay through AI.</vt:lpstr>
      <vt:lpstr>INTRODUCTION TO NEAT INGAMING</vt:lpstr>
      <vt:lpstr>FLAPPY BIRD GAME OVERVIEW NEAT in Flappy Bird: Integrating AI in Gaming</vt:lpstr>
      <vt:lpstr>UNDERSTANDING NEAT: A TECHNICAL PERSPECTIVE</vt:lpstr>
      <vt:lpstr>IMPLEMENTING NEAT IN FLAPPY BIRD NEAT in Flappy Bird: Integrating AI in Gaming</vt:lpstr>
      <vt:lpstr>PowerPoint Presentation</vt:lpstr>
      <vt:lpstr>NORMAL PLAYERMODE: HUMANVS.AI Comparing Human Intuition and AI Learning Capabilities in Flappy Bird</vt:lpstr>
      <vt:lpstr>TRENDS IN AI GAMING FOR 2024 Exploring the Future of Gaming through AI Innovations</vt:lpstr>
      <vt:lpstr>LIVE DEMONSTRATION PLAN Exploring AI Integration in Flappy Bird Using NEAT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UJJUAL U CHUNKATH - 122132306 - MITBLR</cp:lastModifiedBy>
  <cp:revision>1</cp:revision>
  <dcterms:created xsi:type="dcterms:W3CDTF">2024-10-19T14:53:58Z</dcterms:created>
  <dcterms:modified xsi:type="dcterms:W3CDTF">2024-10-19T14:59:06Z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2024-10-19T00:00:00Z</vt:filetime>
  </property>
  <property fmtid="{D5CDD505-2E9C-101B-9397-08002B2CF9AE}" pid="3" name="Producer">
    <vt:lpwstr>jsPDF 2.5.1</vt:lpwstr>
  </property>
  <property fmtid="{D5CDD505-2E9C-101B-9397-08002B2CF9AE}" pid="4" name="LastSaved">
    <vt:filetime>2024-10-19T00:00:00Z</vt:filetime>
  </property>
</Properties>
</file>